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12192000"/>
  <p:notesSz cx="6858000" cy="9144000"/>
  <p:embeddedFontLst>
    <p:embeddedFont>
      <p:font typeface="Roboto"/>
      <p:regular r:id="rId21"/>
      <p:bold r:id="rId22"/>
      <p:italic r:id="rId23"/>
      <p:boldItalic r:id="rId24"/>
    </p:embeddedFont>
    <p:embeddedFont>
      <p:font typeface="Century Gothic"/>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9" roundtripDataSignature="AMtx7mjqZiGyfffilvXaRUttfTg1BCr2a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91E7141-375F-4BA9-9263-D312FA35558D}">
  <a:tblStyle styleId="{691E7141-375F-4BA9-9263-D312FA35558D}" styleName="Table_0">
    <a:wholeTbl>
      <a:tcTxStyle b="off" i="off">
        <a:font>
          <a:latin typeface="Century Gothic"/>
          <a:ea typeface="Century Gothic"/>
          <a:cs typeface="Century Gothic"/>
        </a:font>
        <a:schemeClr val="dk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chemeClr val="accent6"/>
              </a:solidFill>
              <a:prstDash val="solid"/>
              <a:round/>
              <a:headEnd len="sm" w="sm" type="none"/>
              <a:tailEnd len="sm" w="sm" type="none"/>
            </a:ln>
          </a:insideH>
          <a:insideV>
            <a:ln cap="flat" cmpd="sng" w="9525">
              <a:solidFill>
                <a:schemeClr val="accent6"/>
              </a:solidFill>
              <a:prstDash val="solid"/>
              <a:round/>
              <a:headEnd len="sm" w="sm" type="none"/>
              <a:tailEnd len="sm" w="sm" type="none"/>
            </a:ln>
          </a:insideV>
        </a:tcBdr>
        <a:fill>
          <a:solidFill>
            <a:srgbClr val="FFFFFF">
              <a:alpha val="0"/>
            </a:srgbClr>
          </a:solidFill>
        </a:fill>
      </a:tcStyle>
    </a:wholeTbl>
    <a:band1H>
      <a:tcTxStyle/>
      <a:tcStyle>
        <a:fill>
          <a:solidFill>
            <a:schemeClr val="accent6">
              <a:alpha val="40000"/>
            </a:schemeClr>
          </a:solidFill>
        </a:fill>
      </a:tcStyle>
    </a:band1H>
    <a:band2H>
      <a:tcTxStyle/>
    </a:band2H>
    <a:band1V>
      <a:tcTxStyle/>
      <a:tcStyle>
        <a:tcBdr>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tcBdr>
        <a:fill>
          <a:solidFill>
            <a:schemeClr val="accent6">
              <a:alpha val="40000"/>
            </a:schemeClr>
          </a:solidFill>
        </a:fill>
      </a:tcStyle>
    </a:band1V>
    <a:band2V>
      <a:tcTxStyle/>
    </a:band2V>
    <a:lastCol>
      <a:tcTxStyle b="on"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chemeClr val="accent6"/>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lastCol>
    <a:firstCol>
      <a:tcTxStyle b="on"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chemeClr val="accent6"/>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firstCol>
    <a:lastRow>
      <a:tcTxStyle b="on"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lastRow>
    <a:seCell>
      <a:tcTxStyle/>
    </a:seCell>
    <a:swCell>
      <a:tcTxStyle/>
    </a:swCell>
    <a:firstRow>
      <a:tcTxStyle b="on" i="off">
        <a:font>
          <a:latin typeface="Century Gothic"/>
          <a:ea typeface="Century Gothic"/>
          <a:cs typeface="Century Gothic"/>
        </a:font>
        <a:schemeClr val="lt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l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accent6"/>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enturyGothic-bold.fntdata"/><Relationship Id="rId25" Type="http://schemas.openxmlformats.org/officeDocument/2006/relationships/font" Target="fonts/CenturyGothic-regular.fntdata"/><Relationship Id="rId28" Type="http://schemas.openxmlformats.org/officeDocument/2006/relationships/font" Target="fonts/CenturyGothic-boldItalic.fntdata"/><Relationship Id="rId27" Type="http://schemas.openxmlformats.org/officeDocument/2006/relationships/font" Target="fonts/CenturyGothic-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1.png>
</file>

<file path=ppt/media/image42.png>
</file>

<file path=ppt/media/image43.png>
</file>

<file path=ppt/media/image44.jp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iw-IL"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1" algn="r">
              <a:lnSpc>
                <a:spcPct val="150000"/>
              </a:lnSpc>
              <a:spcBef>
                <a:spcPts val="0"/>
              </a:spcBef>
              <a:spcAft>
                <a:spcPts val="0"/>
              </a:spcAft>
              <a:buClr>
                <a:schemeClr val="dk1"/>
              </a:buClr>
              <a:buSzPts val="1800"/>
              <a:buFont typeface="Calibri"/>
              <a:buNone/>
            </a:pPr>
            <a:r>
              <a:rPr lang="iw-IL" sz="1800">
                <a:highlight>
                  <a:srgbClr val="FFFF00"/>
                </a:highlight>
                <a:latin typeface="Calibri"/>
                <a:ea typeface="Calibri"/>
                <a:cs typeface="Calibri"/>
                <a:sym typeface="Calibri"/>
              </a:rPr>
              <a:t>שקופית 1:</a:t>
            </a:r>
            <a:endParaRPr/>
          </a:p>
          <a:p>
            <a:pPr indent="0" lvl="0" marL="0" marR="0" rtl="1" algn="r">
              <a:lnSpc>
                <a:spcPct val="150000"/>
              </a:lnSpc>
              <a:spcBef>
                <a:spcPts val="0"/>
              </a:spcBef>
              <a:spcAft>
                <a:spcPts val="0"/>
              </a:spcAft>
              <a:buClr>
                <a:schemeClr val="dk1"/>
              </a:buClr>
              <a:buSzPts val="1800"/>
              <a:buFont typeface="Calibri"/>
              <a:buNone/>
            </a:pPr>
            <a:r>
              <a:t/>
            </a:r>
            <a:endParaRPr sz="1800">
              <a:highlight>
                <a:srgbClr val="FFFF00"/>
              </a:highlight>
              <a:latin typeface="Calibri"/>
              <a:ea typeface="Calibri"/>
              <a:cs typeface="Calibri"/>
              <a:sym typeface="Calibri"/>
            </a:endParaRPr>
          </a:p>
          <a:p>
            <a:pPr indent="0" lvl="0" marL="0" marR="0" rtl="1" algn="r">
              <a:lnSpc>
                <a:spcPct val="150000"/>
              </a:lnSpc>
              <a:spcBef>
                <a:spcPts val="0"/>
              </a:spcBef>
              <a:spcAft>
                <a:spcPts val="0"/>
              </a:spcAft>
              <a:buClr>
                <a:schemeClr val="dk1"/>
              </a:buClr>
              <a:buSzPts val="1800"/>
              <a:buFont typeface="Calibri"/>
              <a:buNone/>
            </a:pPr>
            <a:r>
              <a:rPr lang="iw-IL" sz="1800">
                <a:highlight>
                  <a:srgbClr val="FFFF00"/>
                </a:highlight>
                <a:latin typeface="Calibri"/>
                <a:ea typeface="Calibri"/>
                <a:cs typeface="Calibri"/>
                <a:sym typeface="Calibri"/>
              </a:rPr>
              <a:t>נעים מאוד אני איתי בן עזרא, מהתמחות ביו הנדסה </a:t>
            </a:r>
            <a:endParaRPr/>
          </a:p>
          <a:p>
            <a:pPr indent="0" lvl="0" marL="0" marR="0" rtl="1" algn="r">
              <a:lnSpc>
                <a:spcPct val="150000"/>
              </a:lnSpc>
              <a:spcBef>
                <a:spcPts val="0"/>
              </a:spcBef>
              <a:spcAft>
                <a:spcPts val="0"/>
              </a:spcAft>
              <a:buClr>
                <a:schemeClr val="dk1"/>
              </a:buClr>
              <a:buSzPts val="1800"/>
              <a:buFont typeface="Calibri"/>
              <a:buNone/>
            </a:pPr>
            <a:r>
              <a:t/>
            </a:r>
            <a:endParaRPr sz="1800">
              <a:highlight>
                <a:srgbClr val="FFFF00"/>
              </a:highlight>
              <a:latin typeface="Calibri"/>
              <a:ea typeface="Calibri"/>
              <a:cs typeface="Calibri"/>
              <a:sym typeface="Calibri"/>
            </a:endParaRPr>
          </a:p>
          <a:p>
            <a:pPr indent="0" lvl="0" marL="0" marR="0" rtl="1" algn="r">
              <a:lnSpc>
                <a:spcPct val="150000"/>
              </a:lnSpc>
              <a:spcBef>
                <a:spcPts val="0"/>
              </a:spcBef>
              <a:spcAft>
                <a:spcPts val="0"/>
              </a:spcAft>
              <a:buClr>
                <a:schemeClr val="dk1"/>
              </a:buClr>
              <a:buSzPts val="1800"/>
              <a:buFont typeface="Calibri"/>
              <a:buNone/>
            </a:pPr>
            <a:r>
              <a:rPr lang="iw-IL" sz="1800">
                <a:highlight>
                  <a:srgbClr val="FFFF00"/>
                </a:highlight>
                <a:latin typeface="Calibri"/>
                <a:ea typeface="Calibri"/>
                <a:cs typeface="Calibri"/>
                <a:sym typeface="Calibri"/>
              </a:rPr>
              <a:t>טאל חיים, מהתמחות תקשורת ועיבוד אותות</a:t>
            </a:r>
            <a:endParaRPr/>
          </a:p>
          <a:p>
            <a:pPr indent="0" lvl="0" marL="0" marR="0" rtl="1" algn="r">
              <a:lnSpc>
                <a:spcPct val="150000"/>
              </a:lnSpc>
              <a:spcBef>
                <a:spcPts val="0"/>
              </a:spcBef>
              <a:spcAft>
                <a:spcPts val="0"/>
              </a:spcAft>
              <a:buClr>
                <a:schemeClr val="dk1"/>
              </a:buClr>
              <a:buSzPts val="1800"/>
              <a:buFont typeface="Calibri"/>
              <a:buNone/>
            </a:pPr>
            <a:r>
              <a:t/>
            </a:r>
            <a:endParaRPr sz="1800">
              <a:highlight>
                <a:srgbClr val="FFFF00"/>
              </a:highlight>
              <a:latin typeface="Calibri"/>
              <a:ea typeface="Calibri"/>
              <a:cs typeface="Calibri"/>
              <a:sym typeface="Calibri"/>
            </a:endParaRPr>
          </a:p>
          <a:p>
            <a:pPr indent="0" lvl="0" marL="0" marR="0" rtl="1" algn="r">
              <a:lnSpc>
                <a:spcPct val="150000"/>
              </a:lnSpc>
              <a:spcBef>
                <a:spcPts val="0"/>
              </a:spcBef>
              <a:spcAft>
                <a:spcPts val="0"/>
              </a:spcAft>
              <a:buClr>
                <a:schemeClr val="dk1"/>
              </a:buClr>
              <a:buSzPts val="1800"/>
              <a:buFont typeface="Calibri"/>
              <a:buNone/>
            </a:pPr>
            <a:r>
              <a:rPr lang="iw-IL" sz="1800">
                <a:highlight>
                  <a:srgbClr val="FFFF00"/>
                </a:highlight>
                <a:latin typeface="Calibri"/>
                <a:ea typeface="Calibri"/>
                <a:cs typeface="Calibri"/>
                <a:sym typeface="Calibri"/>
              </a:rPr>
              <a:t>			איתי:</a:t>
            </a:r>
            <a:br>
              <a:rPr lang="iw-IL" sz="1800">
                <a:highlight>
                  <a:srgbClr val="FFFF00"/>
                </a:highlight>
                <a:latin typeface="Calibri"/>
                <a:ea typeface="Calibri"/>
                <a:cs typeface="Calibri"/>
                <a:sym typeface="Calibri"/>
              </a:rPr>
            </a:br>
            <a:r>
              <a:rPr lang="iw-IL" sz="1800">
                <a:highlight>
                  <a:srgbClr val="FFFF00"/>
                </a:highlight>
                <a:latin typeface="Calibri"/>
                <a:ea typeface="Calibri"/>
                <a:cs typeface="Calibri"/>
                <a:sym typeface="Calibri"/>
              </a:rPr>
              <a:t>את פרויקט הגמר שלנו ביצענו בחברת NewPhotonics – חברת סטארטאפ המתעסקת בתחום התקשורת האופטית.</a:t>
            </a:r>
            <a:endParaRPr/>
          </a:p>
          <a:p>
            <a:pPr indent="0" lvl="0" marL="0" marR="0" rtl="1" algn="r">
              <a:lnSpc>
                <a:spcPct val="150000"/>
              </a:lnSpc>
              <a:spcBef>
                <a:spcPts val="0"/>
              </a:spcBef>
              <a:spcAft>
                <a:spcPts val="0"/>
              </a:spcAft>
              <a:buClr>
                <a:schemeClr val="dk1"/>
              </a:buClr>
              <a:buSzPts val="1800"/>
              <a:buFont typeface="Calibri"/>
              <a:buNone/>
            </a:pPr>
            <a:r>
              <a:t/>
            </a:r>
            <a:endParaRPr sz="1800">
              <a:highlight>
                <a:srgbClr val="FFFF00"/>
              </a:highlight>
              <a:latin typeface="Calibri"/>
              <a:ea typeface="Calibri"/>
              <a:cs typeface="Calibri"/>
              <a:sym typeface="Calibri"/>
            </a:endParaRPr>
          </a:p>
          <a:p>
            <a:pPr indent="0" lvl="0" marL="0" marR="0" rtl="1" algn="r">
              <a:lnSpc>
                <a:spcPct val="150000"/>
              </a:lnSpc>
              <a:spcBef>
                <a:spcPts val="0"/>
              </a:spcBef>
              <a:spcAft>
                <a:spcPts val="0"/>
              </a:spcAft>
              <a:buClr>
                <a:schemeClr val="dk1"/>
              </a:buClr>
              <a:buSzPts val="1800"/>
              <a:buFont typeface="Calibri"/>
              <a:buNone/>
            </a:pPr>
            <a:r>
              <a:rPr lang="iw-IL" sz="1800">
                <a:highlight>
                  <a:srgbClr val="FFFF00"/>
                </a:highlight>
                <a:latin typeface="Calibri"/>
                <a:ea typeface="Calibri"/>
                <a:cs typeface="Calibri"/>
                <a:sym typeface="Calibri"/>
              </a:rPr>
              <a:t>במסגרת הפרויקט למדנו וחקרנו על עקרון הפעולה של טכנולוגיה חדשנית בשם מיקרו-קומב לייזר שמטרתה לייצר ספקטרום תדרים רחב של עשרות עד מאות ארוכי גל על ידי שימוש באורך גל יחיד. </a:t>
            </a:r>
            <a:endParaRPr/>
          </a:p>
          <a:p>
            <a:pPr indent="0" lvl="0" marL="0" marR="0" rtl="1" algn="r">
              <a:lnSpc>
                <a:spcPct val="150000"/>
              </a:lnSpc>
              <a:spcBef>
                <a:spcPts val="0"/>
              </a:spcBef>
              <a:spcAft>
                <a:spcPts val="0"/>
              </a:spcAft>
              <a:buClr>
                <a:schemeClr val="dk1"/>
              </a:buClr>
              <a:buSzPts val="1800"/>
              <a:buFont typeface="Calibri"/>
              <a:buNone/>
            </a:pPr>
            <a:r>
              <a:t/>
            </a:r>
            <a:endParaRPr sz="1800">
              <a:highlight>
                <a:srgbClr val="FFFF00"/>
              </a:highlight>
              <a:latin typeface="Calibri"/>
              <a:ea typeface="Calibri"/>
              <a:cs typeface="Calibri"/>
              <a:sym typeface="Calibri"/>
            </a:endParaRPr>
          </a:p>
          <a:p>
            <a:pPr indent="0" lvl="0" marL="0" marR="0" rtl="1" algn="r">
              <a:lnSpc>
                <a:spcPct val="150000"/>
              </a:lnSpc>
              <a:spcBef>
                <a:spcPts val="0"/>
              </a:spcBef>
              <a:spcAft>
                <a:spcPts val="0"/>
              </a:spcAft>
              <a:buClr>
                <a:schemeClr val="dk1"/>
              </a:buClr>
              <a:buSzPts val="1800"/>
              <a:buFont typeface="Calibri"/>
              <a:buNone/>
            </a:pPr>
            <a:r>
              <a:rPr lang="iw-IL" sz="1800">
                <a:highlight>
                  <a:srgbClr val="FFFF00"/>
                </a:highlight>
                <a:latin typeface="Calibri"/>
                <a:ea typeface="Calibri"/>
                <a:cs typeface="Calibri"/>
                <a:sym typeface="Calibri"/>
              </a:rPr>
              <a:t>בהמשך המצגת נסביר על המושגים הקריטים להבנת התופעה, עקרון הפעולה ואילו ניסויים ביצענו בכדי לחקור ולאפיין אותה.</a:t>
            </a:r>
            <a:endParaRPr/>
          </a:p>
          <a:p>
            <a:pPr indent="0" lvl="0" marL="0" marR="0" rtl="1" algn="r">
              <a:lnSpc>
                <a:spcPct val="100000"/>
              </a:lnSpc>
              <a:spcBef>
                <a:spcPts val="0"/>
              </a:spcBef>
              <a:spcAft>
                <a:spcPts val="0"/>
              </a:spcAft>
              <a:buClr>
                <a:schemeClr val="dk1"/>
              </a:buClr>
              <a:buSzPts val="1800"/>
              <a:buFont typeface="Calibri"/>
              <a:buNone/>
            </a:pPr>
            <a:r>
              <a:t/>
            </a:r>
            <a:endParaRPr sz="1800">
              <a:highlight>
                <a:srgbClr val="FFFF00"/>
              </a:highlight>
              <a:latin typeface="Calibri"/>
              <a:ea typeface="Calibri"/>
              <a:cs typeface="Calibri"/>
              <a:sym typeface="Calibri"/>
            </a:endParaRPr>
          </a:p>
          <a:p>
            <a:pPr indent="0" lvl="0" marL="0" marR="0" rtl="1" algn="r">
              <a:lnSpc>
                <a:spcPct val="100000"/>
              </a:lnSpc>
              <a:spcBef>
                <a:spcPts val="0"/>
              </a:spcBef>
              <a:spcAft>
                <a:spcPts val="0"/>
              </a:spcAft>
              <a:buClr>
                <a:schemeClr val="dk1"/>
              </a:buClr>
              <a:buSzPts val="1800"/>
              <a:buFont typeface="Calibri"/>
              <a:buNone/>
            </a:pPr>
            <a:r>
              <a:t/>
            </a:r>
            <a:endParaRPr sz="1800">
              <a:highlight>
                <a:srgbClr val="FFFF00"/>
              </a:highlight>
              <a:latin typeface="Calibri"/>
              <a:ea typeface="Calibri"/>
              <a:cs typeface="Calibri"/>
              <a:sym typeface="Calibri"/>
            </a:endParaRPr>
          </a:p>
          <a:p>
            <a:pPr indent="0" lvl="0" marL="0" marR="0" rtl="1" algn="r">
              <a:lnSpc>
                <a:spcPct val="100000"/>
              </a:lnSpc>
              <a:spcBef>
                <a:spcPts val="0"/>
              </a:spcBef>
              <a:spcAft>
                <a:spcPts val="0"/>
              </a:spcAft>
              <a:buClr>
                <a:schemeClr val="dk1"/>
              </a:buClr>
              <a:buSzPts val="1800"/>
              <a:buFont typeface="Calibri"/>
              <a:buNone/>
            </a:pPr>
            <a:r>
              <a:t/>
            </a:r>
            <a:endParaRPr sz="1800">
              <a:highlight>
                <a:srgbClr val="FFFF00"/>
              </a:highlight>
              <a:latin typeface="Calibri"/>
              <a:ea typeface="Calibri"/>
              <a:cs typeface="Calibri"/>
              <a:sym typeface="Calibri"/>
            </a:endParaRPr>
          </a:p>
        </p:txBody>
      </p:sp>
      <p:sp>
        <p:nvSpPr>
          <p:cNvPr id="147" name="Google Shape;14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400"/>
              <a:buFont typeface="Arial"/>
              <a:buNone/>
            </a:pPr>
            <a:fld id="{00000000-1234-1234-1234-123412341234}" type="slidenum">
              <a:rPr lang="iw-IL"/>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4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						איתי:</a:t>
            </a:r>
            <a:endParaRPr/>
          </a:p>
          <a:p>
            <a:pPr indent="0" lvl="0" marL="0" rtl="1" algn="r">
              <a:lnSpc>
                <a:spcPct val="100000"/>
              </a:lnSpc>
              <a:spcBef>
                <a:spcPts val="0"/>
              </a:spcBef>
              <a:spcAft>
                <a:spcPts val="0"/>
              </a:spcAft>
              <a:buSzPts val="1400"/>
              <a:buNone/>
            </a:pPr>
            <a:r>
              <a:rPr lang="iw-IL"/>
              <a:t>אחרי שסיימנו עם הניסוי הראשון שמטרותו הייתה ללמוד כיצד לעורר את התופעה ולבצע מספר בדיקות ראשוניות לגבי קצב חזרת הפולסים המשכנו לחקור השפעת גורמים שונים על המערכת ואופן היווצרות התופעה.</a:t>
            </a:r>
            <a:endParaRPr/>
          </a:p>
          <a:p>
            <a:pPr indent="0" lvl="0" marL="0" rtl="1" algn="r">
              <a:lnSpc>
                <a:spcPct val="100000"/>
              </a:lnSpc>
              <a:spcBef>
                <a:spcPts val="0"/>
              </a:spcBef>
              <a:spcAft>
                <a:spcPts val="0"/>
              </a:spcAft>
              <a:buSzPts val="1400"/>
              <a:buNone/>
            </a:pPr>
            <a:r>
              <a:rPr lang="iw-IL"/>
              <a:t>טבלה זו ממחישה את שאר הניסויים שנערכו במסגרת הפרויקט.</a:t>
            </a:r>
            <a:endParaRPr/>
          </a:p>
          <a:p>
            <a:pPr indent="0" lvl="0" marL="0" rtl="1" algn="r">
              <a:lnSpc>
                <a:spcPct val="100000"/>
              </a:lnSpc>
              <a:spcBef>
                <a:spcPts val="0"/>
              </a:spcBef>
              <a:spcAft>
                <a:spcPts val="0"/>
              </a:spcAft>
              <a:buSzPts val="1400"/>
              <a:buNone/>
            </a:pPr>
            <a:r>
              <a:rPr lang="iw-IL"/>
              <a:t>הצ'יפ שעליו ביצענו את הניסויים מכיל מספר רב של מיקרו טבעות תהודה בעלות פרמטרים שונים.</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בחלק הראשון בדקנו את השפעת אורך הגל :</a:t>
            </a:r>
            <a:endParaRPr/>
          </a:p>
          <a:p>
            <a:pPr indent="0" lvl="0" marL="0" rtl="1" algn="r">
              <a:lnSpc>
                <a:spcPct val="100000"/>
              </a:lnSpc>
              <a:spcBef>
                <a:spcPts val="0"/>
              </a:spcBef>
              <a:spcAft>
                <a:spcPts val="0"/>
              </a:spcAft>
              <a:buSzPts val="1400"/>
              <a:buNone/>
            </a:pPr>
            <a:r>
              <a:rPr lang="iw-IL"/>
              <a:t>מהתאוריה, אנו יודעים כי פונקציית התמסורת של טבעת התהודה מחזורית, לכן רצינו לוודא שניתן לעורר את התופעה ממחוזרים שונים והאם יש הבדל בינהם?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איך עשינו את זה? על ידי שינוי אורך הגל של מקור האור בקפיצות של מחזור.</a:t>
            </a:r>
            <a:endParaRPr/>
          </a:p>
          <a:p>
            <a:pPr indent="0" lvl="0" marL="0" marR="0" rtl="1" algn="r">
              <a:lnSpc>
                <a:spcPct val="100000"/>
              </a:lnSpc>
              <a:spcBef>
                <a:spcPts val="0"/>
              </a:spcBef>
              <a:spcAft>
                <a:spcPts val="0"/>
              </a:spcAft>
              <a:buClr>
                <a:srgbClr val="000000"/>
              </a:buClr>
              <a:buSzPts val="1400"/>
              <a:buFont typeface="Arial"/>
              <a:buNone/>
            </a:pPr>
            <a:r>
              <a:rPr lang="iw-IL"/>
              <a:t> </a:t>
            </a:r>
            <a:endParaRPr/>
          </a:p>
          <a:p>
            <a:pPr indent="0" lvl="0" marL="0" marR="0" rtl="1" algn="r">
              <a:lnSpc>
                <a:spcPct val="100000"/>
              </a:lnSpc>
              <a:spcBef>
                <a:spcPts val="0"/>
              </a:spcBef>
              <a:spcAft>
                <a:spcPts val="0"/>
              </a:spcAft>
              <a:buClr>
                <a:srgbClr val="000000"/>
              </a:buClr>
              <a:buSzPts val="1400"/>
              <a:buFont typeface="Arial"/>
              <a:buNone/>
            </a:pPr>
            <a:r>
              <a:rPr lang="iw-IL"/>
              <a:t>ראינו ש</a:t>
            </a:r>
            <a:r>
              <a:rPr b="0" i="0" lang="iw-IL" sz="1200" u="none" cap="none" strike="noStrike">
                <a:solidFill>
                  <a:srgbClr val="000000"/>
                </a:solidFill>
                <a:latin typeface="Arial"/>
                <a:ea typeface="Arial"/>
                <a:cs typeface="Arial"/>
                <a:sym typeface="Arial"/>
              </a:rPr>
              <a:t>ניתן לעורר את התופעה במחזורים שונים במרווחי אורך גל זהים לאלו שטבעות התהודה תוכננו. דבר חשוב יותר הוא ישנם הבדלים בין המחזורים השונים מבחינת ביצועים ויש למצוא מחזור בעל הספק גבוה, יציב ופחות רועש.</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התקבלה התנהגות זהה בין הניסוי והסימולציה.</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						טאל:</a:t>
            </a:r>
            <a:endParaRPr/>
          </a:p>
          <a:p>
            <a:pPr indent="0" lvl="0" marL="0" rtl="1" algn="r">
              <a:lnSpc>
                <a:spcPct val="100000"/>
              </a:lnSpc>
              <a:spcBef>
                <a:spcPts val="0"/>
              </a:spcBef>
              <a:spcAft>
                <a:spcPts val="0"/>
              </a:spcAft>
              <a:buSzPts val="1400"/>
              <a:buNone/>
            </a:pPr>
            <a:r>
              <a:t/>
            </a:r>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הגבר המערכת:</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lang="iw-IL"/>
              <a:t>מהלך הניסוי - 	איך </a:t>
            </a:r>
            <a:r>
              <a:rPr b="0" i="0" lang="iw-IL" sz="1200" u="none" cap="none" strike="noStrike">
                <a:solidFill>
                  <a:srgbClr val="000000"/>
                </a:solidFill>
                <a:latin typeface="Arial"/>
                <a:ea typeface="Arial"/>
                <a:cs typeface="Arial"/>
                <a:sym typeface="Arial"/>
              </a:rPr>
              <a:t>שינוי הגבר המערכת, על ידי שליטה בעוצמת הEDFA, משפיע על קבלת התופעה</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t/>
            </a:r>
            <a:endParaRPr/>
          </a:p>
          <a:p>
            <a:pPr indent="0" lvl="0" marL="0" marR="0" rtl="1" algn="r">
              <a:lnSpc>
                <a:spcPct val="100000"/>
              </a:lnSpc>
              <a:spcBef>
                <a:spcPts val="0"/>
              </a:spcBef>
              <a:spcAft>
                <a:spcPts val="0"/>
              </a:spcAft>
              <a:buClr>
                <a:srgbClr val="000000"/>
              </a:buClr>
              <a:buSzPts val="1400"/>
              <a:buFont typeface="Arial"/>
              <a:buNone/>
            </a:pPr>
            <a:r>
              <a:rPr lang="iw-IL"/>
              <a:t>ההשוואה –	</a:t>
            </a:r>
            <a:r>
              <a:rPr b="0" i="0" lang="iw-IL" sz="1200" u="none" cap="none" strike="noStrike">
                <a:solidFill>
                  <a:srgbClr val="000000"/>
                </a:solidFill>
                <a:latin typeface="Arial"/>
                <a:ea typeface="Arial"/>
                <a:cs typeface="Arial"/>
                <a:sym typeface="Arial"/>
              </a:rPr>
              <a:t>לאחר השוואה בין התוצאות של המודל המעשי לסימולציה, נראה כי התוצאות לא תואמות.</a:t>
            </a:r>
            <a:endParaRPr/>
          </a:p>
          <a:p>
            <a:pPr indent="0" lvl="0" marL="0" marR="0" rtl="1" algn="r">
              <a:lnSpc>
                <a:spcPct val="100000"/>
              </a:lnSpc>
              <a:spcBef>
                <a:spcPts val="0"/>
              </a:spcBef>
              <a:spcAft>
                <a:spcPts val="0"/>
              </a:spcAft>
              <a:buClr>
                <a:srgbClr val="000000"/>
              </a:buClr>
              <a:buSzPts val="1400"/>
              <a:buFont typeface="Arial"/>
              <a:buNone/>
            </a:pPr>
            <a:r>
              <a:rPr lang="iw-IL"/>
              <a:t>	</a:t>
            </a:r>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ברגע שמגבירים את הגבר המערכת, כך קיבלנו הגברה של התופעה בסימולציה וירידה \ חוסר אפשרות להתכנס לתופעה בניסוי המעשי</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דיברנו עם חברת כלי הסימולציה איתה עבדנו. </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גילינו שיש פרמטר שהסימולציה לא מתחשבת בו.</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השפעת האנרגיה הכללית של המערכת על שאר הרכיבים.</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ספציפית מה שהיה צריך להתחשב כאן זה בהשפעת האנרגיה של ההגבר על פונקציית התמסורת של הטבעת.</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a:t>
            </a:r>
            <a:endParaRPr/>
          </a:p>
          <a:p>
            <a:pPr indent="0" lvl="0" marL="0" marR="0" rtl="1" algn="r">
              <a:lnSpc>
                <a:spcPct val="100000"/>
              </a:lnSpc>
              <a:spcBef>
                <a:spcPts val="0"/>
              </a:spcBef>
              <a:spcAft>
                <a:spcPts val="0"/>
              </a:spcAft>
              <a:buClr>
                <a:srgbClr val="000000"/>
              </a:buClr>
              <a:buSzPts val="1400"/>
              <a:buFont typeface="Arial"/>
              <a:buNone/>
            </a:pPr>
            <a:r>
              <a:t/>
            </a:r>
            <a:endParaRPr/>
          </a:p>
          <a:p>
            <a:pPr indent="0" lvl="0" marL="0" marR="0" rtl="1" algn="r">
              <a:lnSpc>
                <a:spcPct val="100000"/>
              </a:lnSpc>
              <a:spcBef>
                <a:spcPts val="0"/>
              </a:spcBef>
              <a:spcAft>
                <a:spcPts val="0"/>
              </a:spcAft>
              <a:buClr>
                <a:srgbClr val="000000"/>
              </a:buClr>
              <a:buSzPts val="1400"/>
              <a:buFont typeface="Arial"/>
              <a:buNone/>
            </a:pPr>
            <a:r>
              <a:rPr lang="iw-IL"/>
              <a:t>מסקנות -</a:t>
            </a:r>
            <a:r>
              <a:rPr b="0" i="0" lang="iw-IL" sz="1200" u="none" cap="none" strike="noStrike">
                <a:solidFill>
                  <a:srgbClr val="000000"/>
                </a:solidFill>
                <a:latin typeface="Arial"/>
                <a:ea typeface="Arial"/>
                <a:cs typeface="Arial"/>
                <a:sym typeface="Arial"/>
              </a:rPr>
              <a:t>	ככל שמגבירים את ההגבר האנרגיה גדלה ומכך מזיזה את הNOTCH  של פונקציית התמסורת של הטבעת בצורה שלא אפשרי להתכנס לתופעה.</a:t>
            </a:r>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a:t>
            </a:r>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כמו כן, חייב להיות הגבר מינימלי על מנת להוציא את האות ממצב לינארי למצב לא לינארי כדי שהתופעה תתקיים.</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						איתי:</a:t>
            </a:r>
            <a:endParaRPr/>
          </a:p>
          <a:p>
            <a:pPr indent="0" lvl="0" marL="0" rtl="1" algn="r">
              <a:lnSpc>
                <a:spcPct val="100000"/>
              </a:lnSpc>
              <a:spcBef>
                <a:spcPts val="0"/>
              </a:spcBef>
              <a:spcAft>
                <a:spcPts val="0"/>
              </a:spcAft>
              <a:buSzPts val="1400"/>
              <a:buNone/>
            </a:pPr>
            <a:r>
              <a:t/>
            </a:r>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רוחב מוליך הגל:</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אנחנו יודעים שרוחב מוליך הגל משפיע על מקדם השבירה במוליך. </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בחלק זה ביצענו מדידות של התופעה בטבעות בעלות פרמטרים זהים מלבד עובי מוליך הגל ותחת תנאים זהים.</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200"/>
              <a:buFont typeface="Arial"/>
              <a:buNone/>
            </a:pPr>
            <a:r>
              <a:rPr b="0" i="0" lang="iw-IL" sz="1200" u="none" cap="none" strike="noStrike">
                <a:solidFill>
                  <a:srgbClr val="000000"/>
                </a:solidFill>
                <a:latin typeface="Arial"/>
                <a:ea typeface="Arial"/>
                <a:cs typeface="Arial"/>
                <a:sym typeface="Arial"/>
              </a:rPr>
              <a:t>גילנו שרוחב המוליך הוא פרמטר חשוב מאוד וככל שמוליך הגל שאיתו ביצענו את הניסוי היה צר יותר, מסרק התדרים שהתקבל היה בעל עוצמה גבוהה יותר</a:t>
            </a:r>
            <a:r>
              <a:rPr b="0" i="0" lang="iw-IL" sz="1200" u="none" cap="none" strike="noStrike">
                <a:solidFill>
                  <a:schemeClr val="dk1"/>
                </a:solidFill>
                <a:latin typeface="Calibri"/>
                <a:ea typeface="Calibri"/>
                <a:cs typeface="Calibri"/>
                <a:sym typeface="Calibri"/>
              </a:rPr>
              <a:t> </a:t>
            </a:r>
            <a:r>
              <a:rPr b="0" i="0" lang="iw-IL" sz="1200" u="none" cap="none" strike="noStrike">
                <a:solidFill>
                  <a:srgbClr val="000000"/>
                </a:solidFill>
                <a:latin typeface="Arial"/>
                <a:ea typeface="Arial"/>
                <a:cs typeface="Arial"/>
                <a:sym typeface="Arial"/>
              </a:rPr>
              <a:t>והיה קל יותר להיכנס לתדר תהודה ולקבל את התופעה – למעשה התחום הדינמי שהתקבל רחב יותר.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200"/>
              <a:buFont typeface="Arial"/>
              <a:buNone/>
            </a:pPr>
            <a:r>
              <a:rPr b="0" i="0" lang="iw-IL" sz="1200" u="none" cap="none" strike="noStrike">
                <a:solidFill>
                  <a:srgbClr val="000000"/>
                </a:solidFill>
                <a:latin typeface="Arial"/>
                <a:ea typeface="Arial"/>
                <a:cs typeface="Arial"/>
                <a:sym typeface="Arial"/>
              </a:rPr>
              <a:t>ולהפך קורה כאשר עובי מוליך הגל היה רחב יותר.</a:t>
            </a:r>
            <a:endParaRPr/>
          </a:p>
          <a:p>
            <a:pPr indent="0" lvl="0" marL="0" marR="0" rtl="1" algn="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200"/>
              <a:buFont typeface="Arial"/>
              <a:buNone/>
            </a:pPr>
            <a:r>
              <a:rPr b="0" i="0" lang="iw-IL" sz="1200" u="none" cap="none" strike="noStrike">
                <a:solidFill>
                  <a:srgbClr val="000000"/>
                </a:solidFill>
                <a:latin typeface="Arial"/>
                <a:ea typeface="Arial"/>
                <a:cs typeface="Arial"/>
                <a:sym typeface="Arial"/>
              </a:rPr>
              <a:t>ההשוואה בין הסימולציה למודל המעשי יצאה זהה וניתן לראות שיש קורלציה בין הממצאים.</a:t>
            </a:r>
            <a:endParaRPr/>
          </a:p>
          <a:p>
            <a:pPr indent="0" lvl="0" marL="0" marR="0" rtl="1" algn="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200"/>
              <a:buFont typeface="Arial"/>
              <a:buNone/>
            </a:pPr>
            <a:r>
              <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						טאל:</a:t>
            </a:r>
            <a:endParaRPr/>
          </a:p>
          <a:p>
            <a:pPr indent="0" lvl="0" marL="0" rtl="1" algn="r">
              <a:lnSpc>
                <a:spcPct val="100000"/>
              </a:lnSpc>
              <a:spcBef>
                <a:spcPts val="0"/>
              </a:spcBef>
              <a:spcAft>
                <a:spcPts val="0"/>
              </a:spcAft>
              <a:buSzPts val="1400"/>
              <a:buNone/>
            </a:pPr>
            <a:r>
              <a:t/>
            </a:r>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רדיוס הטבעת:</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lang="iw-IL"/>
              <a:t>מהלך הניסוי - 	</a:t>
            </a:r>
            <a:r>
              <a:rPr b="0" i="0" lang="iw-IL" sz="1200" u="none" cap="none" strike="noStrike">
                <a:solidFill>
                  <a:srgbClr val="000000"/>
                </a:solidFill>
                <a:latin typeface="Arial"/>
                <a:ea typeface="Arial"/>
                <a:cs typeface="Arial"/>
                <a:sym typeface="Arial"/>
              </a:rPr>
              <a:t>שינוי רדיוס הטבעת לבדיקת השפעת הגיאומטריה על תוצאות התופעה ויציבותה</a:t>
            </a:r>
            <a:endParaRPr/>
          </a:p>
          <a:p>
            <a:pPr indent="0" lvl="0" marL="0" marR="0" rtl="1" algn="r">
              <a:lnSpc>
                <a:spcPct val="100000"/>
              </a:lnSpc>
              <a:spcBef>
                <a:spcPts val="0"/>
              </a:spcBef>
              <a:spcAft>
                <a:spcPts val="0"/>
              </a:spcAft>
              <a:buClr>
                <a:srgbClr val="000000"/>
              </a:buClr>
              <a:buSzPts val="1400"/>
              <a:buFont typeface="Arial"/>
              <a:buNone/>
            </a:pPr>
            <a:r>
              <a:t/>
            </a:r>
            <a:endParaRPr/>
          </a:p>
          <a:p>
            <a:pPr indent="0" lvl="0" marL="0" marR="0" rtl="1" algn="r">
              <a:lnSpc>
                <a:spcPct val="100000"/>
              </a:lnSpc>
              <a:spcBef>
                <a:spcPts val="0"/>
              </a:spcBef>
              <a:spcAft>
                <a:spcPts val="0"/>
              </a:spcAft>
              <a:buClr>
                <a:srgbClr val="000000"/>
              </a:buClr>
              <a:buSzPts val="1400"/>
              <a:buFont typeface="Arial"/>
              <a:buNone/>
            </a:pPr>
            <a:r>
              <a:rPr lang="iw-IL"/>
              <a:t>ההשוואה –	</a:t>
            </a:r>
            <a:r>
              <a:rPr b="0" i="0" lang="iw-IL" sz="1200" u="none" cap="none" strike="noStrike">
                <a:solidFill>
                  <a:srgbClr val="000000"/>
                </a:solidFill>
                <a:latin typeface="Arial"/>
                <a:ea typeface="Arial"/>
                <a:cs typeface="Arial"/>
                <a:sym typeface="Arial"/>
              </a:rPr>
              <a:t>ההשוואה בין הסימולציה למודל המעשי יצאה זהה וניתן לראות שיש קורלציה בין הממצאים.</a:t>
            </a:r>
            <a:endParaRPr/>
          </a:p>
          <a:p>
            <a:pPr indent="0" lvl="0" marL="0" marR="0" rtl="1" algn="r">
              <a:lnSpc>
                <a:spcPct val="100000"/>
              </a:lnSpc>
              <a:spcBef>
                <a:spcPts val="0"/>
              </a:spcBef>
              <a:spcAft>
                <a:spcPts val="0"/>
              </a:spcAft>
              <a:buClr>
                <a:srgbClr val="000000"/>
              </a:buClr>
              <a:buSzPts val="1400"/>
              <a:buFont typeface="Arial"/>
              <a:buNone/>
            </a:pPr>
            <a:r>
              <a:t/>
            </a:r>
            <a:endParaRPr/>
          </a:p>
          <a:p>
            <a:pPr indent="0" lvl="0" marL="0" marR="0" rtl="1" algn="r">
              <a:lnSpc>
                <a:spcPct val="100000"/>
              </a:lnSpc>
              <a:spcBef>
                <a:spcPts val="0"/>
              </a:spcBef>
              <a:spcAft>
                <a:spcPts val="0"/>
              </a:spcAft>
              <a:buClr>
                <a:srgbClr val="000000"/>
              </a:buClr>
              <a:buSzPts val="1400"/>
              <a:buFont typeface="Arial"/>
              <a:buNone/>
            </a:pPr>
            <a:r>
              <a:rPr lang="iw-IL"/>
              <a:t>מסקנות -	</a:t>
            </a:r>
            <a:r>
              <a:rPr b="0" i="0" lang="iw-IL" sz="1200" u="none" cap="none" strike="noStrike">
                <a:solidFill>
                  <a:srgbClr val="000000"/>
                </a:solidFill>
                <a:latin typeface="Arial"/>
                <a:ea typeface="Arial"/>
                <a:cs typeface="Arial"/>
                <a:sym typeface="Arial"/>
              </a:rPr>
              <a:t>ככל שרדיוס הטבעת גדל כך קצב חזרת הפולסים בין הההרמוניות השונות נהיה צפוף יותר (ובדיוק הפוך למצב השני.</a:t>
            </a:r>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a:t>
            </a:r>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חשוב לציין כי ככל שרדיוס הטבעת גדל, יש צורך</a:t>
            </a:r>
            <a:r>
              <a:rPr b="0" i="0" lang="iw-IL" sz="1200" u="none" cap="none" strike="noStrike">
                <a:solidFill>
                  <a:schemeClr val="dk1"/>
                </a:solidFill>
                <a:latin typeface="Calibri"/>
                <a:ea typeface="Calibri"/>
                <a:cs typeface="Calibri"/>
                <a:sym typeface="Calibri"/>
              </a:rPr>
              <a:t> </a:t>
            </a:r>
            <a:r>
              <a:rPr b="0" i="0" lang="iw-IL" sz="1200" u="none" cap="none" strike="noStrike">
                <a:solidFill>
                  <a:srgbClr val="000000"/>
                </a:solidFill>
                <a:latin typeface="Arial"/>
                <a:ea typeface="Arial"/>
                <a:cs typeface="Arial"/>
                <a:sym typeface="Arial"/>
              </a:rPr>
              <a:t>בעוצמה גבוהה יותר בכדי לעורר את התופעה.</a:t>
            </a:r>
            <a:endParaRPr/>
          </a:p>
          <a:p>
            <a:pPr indent="0" lvl="0" marL="0" marR="0" rtl="1" algn="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solidFill>
                  <a:srgbClr val="000000"/>
                </a:solidFill>
                <a:latin typeface="Arial"/>
                <a:ea typeface="Arial"/>
                <a:cs typeface="Arial"/>
                <a:sym typeface="Arial"/>
              </a:rPr>
              <a:t>	</a:t>
            </a:r>
            <a:endParaRPr/>
          </a:p>
        </p:txBody>
      </p:sp>
      <p:sp>
        <p:nvSpPr>
          <p:cNvPr id="315" name="Google Shape;315;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הסקנו מספר מסקנות במהלך הפרויקט:					איתי:</a:t>
            </a:r>
            <a:endParaRPr/>
          </a:p>
          <a:p>
            <a:pPr indent="0" lvl="0" marL="0" rtl="1" algn="r">
              <a:lnSpc>
                <a:spcPct val="100000"/>
              </a:lnSpc>
              <a:spcBef>
                <a:spcPts val="0"/>
              </a:spcBef>
              <a:spcAft>
                <a:spcPts val="0"/>
              </a:spcAft>
              <a:buSzPts val="1400"/>
              <a:buNone/>
            </a:pPr>
            <a:r>
              <a:t/>
            </a:r>
            <a:endParaRPr/>
          </a:p>
          <a:p>
            <a:pPr indent="0" lvl="0" marL="0" marR="0" rtl="1" algn="r">
              <a:lnSpc>
                <a:spcPct val="100000"/>
              </a:lnSpc>
              <a:spcBef>
                <a:spcPts val="0"/>
              </a:spcBef>
              <a:spcAft>
                <a:spcPts val="0"/>
              </a:spcAft>
              <a:buClr>
                <a:srgbClr val="000000"/>
              </a:buClr>
              <a:buSzPts val="1100"/>
              <a:buFont typeface="Arial"/>
              <a:buNone/>
            </a:pPr>
            <a:r>
              <a:rPr lang="iw-IL" sz="1200"/>
              <a:t>1. פרמטרים שונים במערכת ובגיאומטרית הטבעת משפיעים על פונקציית התמסורת שלה ומזזים אותה.</a:t>
            </a:r>
            <a:endParaRPr/>
          </a:p>
          <a:p>
            <a:pPr indent="0" lvl="0" marL="0" marR="0" rtl="1" algn="r">
              <a:lnSpc>
                <a:spcPct val="100000"/>
              </a:lnSpc>
              <a:spcBef>
                <a:spcPts val="0"/>
              </a:spcBef>
              <a:spcAft>
                <a:spcPts val="0"/>
              </a:spcAft>
              <a:buClr>
                <a:srgbClr val="000000"/>
              </a:buClr>
              <a:buSzPts val="1100"/>
              <a:buFont typeface="Arial"/>
              <a:buNone/>
            </a:pPr>
            <a:r>
              <a:t/>
            </a:r>
            <a:endParaRPr sz="1200"/>
          </a:p>
          <a:p>
            <a:pPr indent="0" lvl="0" marL="0" marR="0" rtl="1" algn="r">
              <a:lnSpc>
                <a:spcPct val="100000"/>
              </a:lnSpc>
              <a:spcBef>
                <a:spcPts val="0"/>
              </a:spcBef>
              <a:spcAft>
                <a:spcPts val="0"/>
              </a:spcAft>
              <a:buClr>
                <a:srgbClr val="000000"/>
              </a:buClr>
              <a:buSzPts val="1100"/>
              <a:buFont typeface="Arial"/>
              <a:buNone/>
            </a:pPr>
            <a:r>
              <a:rPr lang="iw-IL" sz="1200"/>
              <a:t> יש פרמטרים שעבורם קל יותר למדוד את התופעה ומתקבל מסרק תדרים איכותי ויציב יותר וכאלו שקשה עד כדי לא אפשרי להתכנס לתופעה. </a:t>
            </a:r>
            <a:endParaRPr/>
          </a:p>
          <a:p>
            <a:pPr indent="0" lvl="0" marL="0" marR="0" rtl="1" algn="r">
              <a:lnSpc>
                <a:spcPct val="100000"/>
              </a:lnSpc>
              <a:spcBef>
                <a:spcPts val="0"/>
              </a:spcBef>
              <a:spcAft>
                <a:spcPts val="0"/>
              </a:spcAft>
              <a:buClr>
                <a:srgbClr val="000000"/>
              </a:buClr>
              <a:buSzPts val="1100"/>
              <a:buFont typeface="Arial"/>
              <a:buNone/>
            </a:pPr>
            <a:r>
              <a:t/>
            </a:r>
            <a:endParaRPr sz="1200"/>
          </a:p>
          <a:p>
            <a:pPr indent="0" lvl="0" marL="0" marR="0" rtl="1" algn="r">
              <a:lnSpc>
                <a:spcPct val="100000"/>
              </a:lnSpc>
              <a:spcBef>
                <a:spcPts val="0"/>
              </a:spcBef>
              <a:spcAft>
                <a:spcPts val="0"/>
              </a:spcAft>
              <a:buClr>
                <a:srgbClr val="000000"/>
              </a:buClr>
              <a:buSzPts val="1100"/>
              <a:buFont typeface="Arial"/>
              <a:buNone/>
            </a:pPr>
            <a:r>
              <a:rPr lang="iw-IL" sz="1200"/>
              <a:t>לכן יש לבצע אופטימזציה לפרמטרי המערכת טרם התכנון. (יכול לנבוע מהספק המערכת – גבוה/נמוך מידי, תהליך יצור, מערכת הניסוי ועוד) </a:t>
            </a:r>
            <a:endParaRPr sz="1200"/>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t/>
            </a:r>
            <a:endParaRPr/>
          </a:p>
          <a:p>
            <a:pPr indent="0" lvl="0" marL="0" marR="0" rtl="1" algn="r">
              <a:lnSpc>
                <a:spcPct val="100000"/>
              </a:lnSpc>
              <a:spcBef>
                <a:spcPts val="0"/>
              </a:spcBef>
              <a:spcAft>
                <a:spcPts val="0"/>
              </a:spcAft>
              <a:buClr>
                <a:srgbClr val="000000"/>
              </a:buClr>
              <a:buSzPts val="1100"/>
              <a:buFont typeface="Arial"/>
              <a:buNone/>
            </a:pPr>
            <a:r>
              <a:rPr lang="iw-IL"/>
              <a:t>2.</a:t>
            </a:r>
            <a:r>
              <a:rPr b="0" i="0" lang="iw-IL" sz="1200" u="none" cap="none" strike="noStrike">
                <a:latin typeface="Arial"/>
                <a:ea typeface="Arial"/>
                <a:cs typeface="Arial"/>
                <a:sym typeface="Arial"/>
              </a:rPr>
              <a:t> אי אפשר לעורר את התופעה כאשר מורידים את אורך הגל. </a:t>
            </a:r>
            <a:endParaRPr b="0" i="0" sz="1200" u="none" cap="none" strike="noStrike">
              <a:latin typeface="Arial"/>
              <a:ea typeface="Arial"/>
              <a:cs typeface="Arial"/>
              <a:sym typeface="Arial"/>
            </a:endParaRPr>
          </a:p>
          <a:p>
            <a:pPr indent="0" lvl="0" marL="0" marR="0" rtl="1" algn="r">
              <a:lnSpc>
                <a:spcPct val="100000"/>
              </a:lnSpc>
              <a:spcBef>
                <a:spcPts val="0"/>
              </a:spcBef>
              <a:spcAft>
                <a:spcPts val="0"/>
              </a:spcAft>
              <a:buClr>
                <a:srgbClr val="000000"/>
              </a:buClr>
              <a:buSzPts val="1100"/>
              <a:buFont typeface="Arial"/>
              <a:buNone/>
            </a:pPr>
            <a:r>
              <a:t/>
            </a:r>
            <a:endParaRPr b="0" i="0" sz="1200" u="none" cap="none" strike="noStrike">
              <a:latin typeface="Arial"/>
              <a:ea typeface="Arial"/>
              <a:cs typeface="Arial"/>
              <a:sym typeface="Arial"/>
            </a:endParaRPr>
          </a:p>
          <a:p>
            <a:pPr indent="0" lvl="0" marL="0" marR="0" rtl="1" algn="r">
              <a:lnSpc>
                <a:spcPct val="100000"/>
              </a:lnSpc>
              <a:spcBef>
                <a:spcPts val="0"/>
              </a:spcBef>
              <a:spcAft>
                <a:spcPts val="0"/>
              </a:spcAft>
              <a:buClr>
                <a:srgbClr val="000000"/>
              </a:buClr>
              <a:buSzPts val="1100"/>
              <a:buFont typeface="Arial"/>
              <a:buNone/>
            </a:pPr>
            <a:r>
              <a:rPr lang="iw-IL" sz="1200"/>
              <a:t>הורדת אורך הגל משפיעה על כמות האנרגיה במערכת ועל התופעה הלא לינארית.  </a:t>
            </a:r>
            <a:endParaRPr/>
          </a:p>
          <a:p>
            <a:pPr indent="0" lvl="0" marL="0" marR="0" rtl="1" algn="r">
              <a:lnSpc>
                <a:spcPct val="100000"/>
              </a:lnSpc>
              <a:spcBef>
                <a:spcPts val="0"/>
              </a:spcBef>
              <a:spcAft>
                <a:spcPts val="0"/>
              </a:spcAft>
              <a:buClr>
                <a:srgbClr val="000000"/>
              </a:buClr>
              <a:buSzPts val="1100"/>
              <a:buFont typeface="Arial"/>
              <a:buNone/>
            </a:pPr>
            <a:r>
              <a:t/>
            </a:r>
            <a:endParaRPr sz="1200"/>
          </a:p>
          <a:p>
            <a:pPr indent="0" lvl="0" marL="0" marR="0" rtl="1" algn="r">
              <a:lnSpc>
                <a:spcPct val="100000"/>
              </a:lnSpc>
              <a:spcBef>
                <a:spcPts val="0"/>
              </a:spcBef>
              <a:spcAft>
                <a:spcPts val="0"/>
              </a:spcAft>
              <a:buClr>
                <a:srgbClr val="000000"/>
              </a:buClr>
              <a:buSzPts val="1100"/>
              <a:buFont typeface="Arial"/>
              <a:buNone/>
            </a:pPr>
            <a:r>
              <a:rPr lang="iw-IL" sz="1200"/>
              <a:t>שינוי זה בא לידי ביטוי בכך שהתזוזה של פונקצית התמסורת מהירה מאשר התייצבות אורך הגל וזה מרחיק את ההרמוניות האחרות מה שמונעה כניסה לתהודה- לכן, נדרשת עליה איטית ומבוקרת באורך הגל.</a:t>
            </a:r>
            <a:endParaRPr/>
          </a:p>
          <a:p>
            <a:pPr indent="0" lvl="0" marL="0" marR="0" rtl="1" algn="r">
              <a:lnSpc>
                <a:spcPct val="100000"/>
              </a:lnSpc>
              <a:spcBef>
                <a:spcPts val="0"/>
              </a:spcBef>
              <a:spcAft>
                <a:spcPts val="0"/>
              </a:spcAft>
              <a:buClr>
                <a:srgbClr val="000000"/>
              </a:buClr>
              <a:buSzPts val="1100"/>
              <a:buFont typeface="Arial"/>
              <a:buNone/>
            </a:pPr>
            <a:r>
              <a:t/>
            </a:r>
            <a:endParaRPr sz="1200"/>
          </a:p>
          <a:p>
            <a:pPr indent="0" lvl="0" marL="0" marR="0" rtl="1" algn="r">
              <a:lnSpc>
                <a:spcPct val="100000"/>
              </a:lnSpc>
              <a:spcBef>
                <a:spcPts val="0"/>
              </a:spcBef>
              <a:spcAft>
                <a:spcPts val="0"/>
              </a:spcAft>
              <a:buClr>
                <a:srgbClr val="000000"/>
              </a:buClr>
              <a:buSzPts val="1100"/>
              <a:buFont typeface="Arial"/>
              <a:buNone/>
            </a:pPr>
            <a:r>
              <a:rPr lang="iw-IL" sz="1200"/>
              <a:t>הערה לעצמי: (ספקטרום הרינג זז שמאלה כמו רכבת – בעוד שאורך הגל זז באופן איטי שמאלה יותר גם אם מגיעים לNOTCH הבא אתה עדיין לא בכיוון הנכון – כאילו ירדנו באורך הגל כדי להגיע אליו) </a:t>
            </a:r>
            <a:endParaRPr b="0" i="0" sz="1200" u="none" cap="none" strike="noStrike">
              <a:latin typeface="Arial"/>
              <a:ea typeface="Arial"/>
              <a:cs typeface="Arial"/>
              <a:sym typeface="Arial"/>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 </a:t>
            </a:r>
            <a:endParaRPr/>
          </a:p>
          <a:p>
            <a:pPr indent="0" lvl="0" marL="0" rtl="1" algn="r">
              <a:lnSpc>
                <a:spcPct val="100000"/>
              </a:lnSpc>
              <a:spcBef>
                <a:spcPts val="0"/>
              </a:spcBef>
              <a:spcAft>
                <a:spcPts val="0"/>
              </a:spcAft>
              <a:buSzPts val="1400"/>
              <a:buNone/>
            </a:pPr>
            <a:r>
              <a:rPr lang="iw-IL"/>
              <a:t>3. באופן מעשי, במערכת אנו לא רוצים לשנות את אורך הגל- TUNEABLE LASER זה התקן גדול ויקר, אנחנו רוצים פתרון קטן וזול, ולעורר את התופעה על ידי פרמטרים שונים שאנו שולטים עליהם בקלות.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sz="1200"/>
              <a:t>כאשר המערכת נמצאת תחת התנאים המתאימים (פרמטרים, גאומטריה, אורך גל , הספק) הורדת הטמפרטורה משפיעה כמו הורדת תדר/ העלאת אורך הגל ולכן ניתן לעורר את התופעה על ידי משחק עם הטמפרטורה. </a:t>
            </a:r>
            <a:endParaRPr/>
          </a:p>
          <a:p>
            <a:pPr indent="0" lvl="0" marL="0" marR="0" rtl="1" algn="r">
              <a:lnSpc>
                <a:spcPct val="100000"/>
              </a:lnSpc>
              <a:spcBef>
                <a:spcPts val="0"/>
              </a:spcBef>
              <a:spcAft>
                <a:spcPts val="0"/>
              </a:spcAft>
              <a:buClr>
                <a:srgbClr val="000000"/>
              </a:buClr>
              <a:buSzPts val="1400"/>
              <a:buFont typeface="Arial"/>
              <a:buNone/>
            </a:pPr>
            <a:r>
              <a:rPr lang="iw-IL" sz="1200"/>
              <a:t> ניתן להשתמש בתכונה זו כמנגנון לאוטומציה ובקרה על המערכת. </a:t>
            </a:r>
            <a:endParaRPr/>
          </a:p>
          <a:p>
            <a:pPr indent="0" lvl="0" marL="0" rtl="1" algn="r">
              <a:lnSpc>
                <a:spcPct val="100000"/>
              </a:lnSpc>
              <a:spcBef>
                <a:spcPts val="0"/>
              </a:spcBef>
              <a:spcAft>
                <a:spcPts val="0"/>
              </a:spcAft>
              <a:buSzPts val="1400"/>
              <a:buNone/>
            </a:pPr>
            <a:r>
              <a:t/>
            </a:r>
            <a:endParaRPr sz="1200"/>
          </a:p>
          <a:p>
            <a:pPr indent="0" lvl="0" marL="0" rtl="1" algn="r">
              <a:lnSpc>
                <a:spcPct val="100000"/>
              </a:lnSpc>
              <a:spcBef>
                <a:spcPts val="0"/>
              </a:spcBef>
              <a:spcAft>
                <a:spcPts val="0"/>
              </a:spcAft>
              <a:buSzPts val="1400"/>
              <a:buNone/>
            </a:pPr>
            <a:r>
              <a:rPr lang="iw-IL" sz="1200"/>
              <a:t>הערה לעצמי:</a:t>
            </a:r>
            <a:endParaRPr/>
          </a:p>
          <a:p>
            <a:pPr indent="0" lvl="0" marL="0" rtl="1" algn="r">
              <a:lnSpc>
                <a:spcPct val="100000"/>
              </a:lnSpc>
              <a:spcBef>
                <a:spcPts val="0"/>
              </a:spcBef>
              <a:spcAft>
                <a:spcPts val="0"/>
              </a:spcAft>
              <a:buSzPts val="1400"/>
              <a:buNone/>
            </a:pPr>
            <a:r>
              <a:rPr lang="iw-IL" sz="1200"/>
              <a:t>העלאת הטמפרטורה פועלת באופן ההפוך ומאותה הסיבה שהסברנו מקודם, לא ניתן להתכנס לתהודה על ידה.</a:t>
            </a:r>
            <a:endParaRPr/>
          </a:p>
          <a:p>
            <a:pPr indent="0" lvl="0" marL="0" rtl="1" algn="r">
              <a:lnSpc>
                <a:spcPct val="100000"/>
              </a:lnSpc>
              <a:spcBef>
                <a:spcPts val="0"/>
              </a:spcBef>
              <a:spcAft>
                <a:spcPts val="0"/>
              </a:spcAft>
              <a:buSzPts val="1400"/>
              <a:buNone/>
            </a:pPr>
            <a:r>
              <a:t/>
            </a:r>
            <a:endParaRPr sz="1200"/>
          </a:p>
          <a:p>
            <a:pPr indent="0" lvl="0" marL="0" rtl="1" algn="r">
              <a:lnSpc>
                <a:spcPct val="100000"/>
              </a:lnSpc>
              <a:spcBef>
                <a:spcPts val="0"/>
              </a:spcBef>
              <a:spcAft>
                <a:spcPts val="0"/>
              </a:spcAft>
              <a:buSzPts val="1400"/>
              <a:buNone/>
            </a:pPr>
            <a:r>
              <a:t/>
            </a:r>
            <a:endParaRPr b="0" i="0" sz="1200" u="none" cap="none" strike="noStrike">
              <a:latin typeface="Arial"/>
              <a:ea typeface="Arial"/>
              <a:cs typeface="Arial"/>
              <a:sym typeface="Arial"/>
            </a:endParaRPr>
          </a:p>
          <a:p>
            <a:pPr indent="0" lvl="0" marL="0" rtl="1" algn="r">
              <a:lnSpc>
                <a:spcPct val="100000"/>
              </a:lnSpc>
              <a:spcBef>
                <a:spcPts val="0"/>
              </a:spcBef>
              <a:spcAft>
                <a:spcPts val="0"/>
              </a:spcAft>
              <a:buSzPts val="1400"/>
              <a:buNone/>
            </a:pPr>
            <a:r>
              <a:rPr b="0" i="0" lang="iw-IL" sz="1200" u="none" cap="none" strike="noStrike">
                <a:latin typeface="Arial"/>
                <a:ea typeface="Arial"/>
                <a:cs typeface="Arial"/>
                <a:sym typeface="Arial"/>
              </a:rPr>
              <a:t>					טאל:</a:t>
            </a:r>
            <a:endParaRPr/>
          </a:p>
          <a:p>
            <a:pPr indent="0" lvl="0" marL="0" rtl="1" algn="r">
              <a:lnSpc>
                <a:spcPct val="100000"/>
              </a:lnSpc>
              <a:spcBef>
                <a:spcPts val="0"/>
              </a:spcBef>
              <a:spcAft>
                <a:spcPts val="0"/>
              </a:spcAft>
              <a:buSzPts val="1400"/>
              <a:buNone/>
            </a:pPr>
            <a:r>
              <a:t/>
            </a:r>
            <a:endParaRPr b="0" i="0" sz="1200" u="none" cap="none" strike="noStrike">
              <a:latin typeface="Arial"/>
              <a:ea typeface="Arial"/>
              <a:cs typeface="Arial"/>
              <a:sym typeface="Arial"/>
            </a:endParaRPr>
          </a:p>
          <a:p>
            <a:pPr indent="0" lvl="0" marL="0" rtl="1" algn="r">
              <a:lnSpc>
                <a:spcPct val="100000"/>
              </a:lnSpc>
              <a:spcBef>
                <a:spcPts val="0"/>
              </a:spcBef>
              <a:spcAft>
                <a:spcPts val="0"/>
              </a:spcAft>
              <a:buSzPts val="1400"/>
              <a:buNone/>
            </a:pPr>
            <a:r>
              <a:rPr lang="iw-IL"/>
              <a:t>4. כפי שציינו קודם לכן, </a:t>
            </a:r>
            <a:r>
              <a:rPr b="0" i="0" lang="iw-IL" sz="1200" u="none" cap="none" strike="noStrike">
                <a:latin typeface="Arial"/>
                <a:ea typeface="Arial"/>
                <a:cs typeface="Arial"/>
                <a:sym typeface="Arial"/>
              </a:rPr>
              <a:t>אם מעלים את ההגבר במערכת, זה מעלה את האנרגיה </a:t>
            </a:r>
            <a:r>
              <a:rPr lang="iw-IL" sz="1200"/>
              <a:t>ב</a:t>
            </a:r>
            <a:r>
              <a:rPr b="0" i="0" lang="iw-IL" sz="1200" u="none" cap="none" strike="noStrike">
                <a:latin typeface="Arial"/>
                <a:ea typeface="Arial"/>
                <a:cs typeface="Arial"/>
                <a:sym typeface="Arial"/>
              </a:rPr>
              <a:t>מערכת.</a:t>
            </a:r>
            <a:endParaRPr/>
          </a:p>
          <a:p>
            <a:pPr indent="0" lvl="0" marL="0" rtl="1" algn="r">
              <a:lnSpc>
                <a:spcPct val="100000"/>
              </a:lnSpc>
              <a:spcBef>
                <a:spcPts val="0"/>
              </a:spcBef>
              <a:spcAft>
                <a:spcPts val="0"/>
              </a:spcAft>
              <a:buSzPts val="1400"/>
              <a:buNone/>
            </a:pPr>
            <a:r>
              <a:t/>
            </a:r>
            <a:endParaRPr b="0" i="0" sz="1200" u="none" cap="none" strike="noStrike">
              <a:latin typeface="Arial"/>
              <a:ea typeface="Arial"/>
              <a:cs typeface="Arial"/>
              <a:sym typeface="Arial"/>
            </a:endParaRPr>
          </a:p>
          <a:p>
            <a:pPr indent="0" lvl="0" marL="0" rtl="1" algn="r">
              <a:lnSpc>
                <a:spcPct val="100000"/>
              </a:lnSpc>
              <a:spcBef>
                <a:spcPts val="0"/>
              </a:spcBef>
              <a:spcAft>
                <a:spcPts val="0"/>
              </a:spcAft>
              <a:buSzPts val="1400"/>
              <a:buNone/>
            </a:pPr>
            <a:r>
              <a:rPr b="0" i="0" lang="iw-IL" sz="1200" u="none" cap="none" strike="noStrike">
                <a:latin typeface="Arial"/>
                <a:ea typeface="Arial"/>
                <a:cs typeface="Arial"/>
                <a:sym typeface="Arial"/>
              </a:rPr>
              <a:t>זה גורם לתופעה שהזכרנו קודם (התרחקות הNOTCH מאורך הגל או התקרבות מהכיוון הלא נכון כמו שציינו במסקנה הקודמת) </a:t>
            </a:r>
            <a:endParaRPr/>
          </a:p>
          <a:p>
            <a:pPr indent="0" lvl="0" marL="0" rtl="1" algn="r">
              <a:lnSpc>
                <a:spcPct val="100000"/>
              </a:lnSpc>
              <a:spcBef>
                <a:spcPts val="0"/>
              </a:spcBef>
              <a:spcAft>
                <a:spcPts val="0"/>
              </a:spcAft>
              <a:buSzPts val="1400"/>
              <a:buNone/>
            </a:pPr>
            <a:r>
              <a:t/>
            </a:r>
            <a:endParaRPr b="0" i="0" sz="1200" u="none" cap="none" strike="noStrike">
              <a:latin typeface="Arial"/>
              <a:ea typeface="Arial"/>
              <a:cs typeface="Arial"/>
              <a:sym typeface="Arial"/>
            </a:endParaRPr>
          </a:p>
          <a:p>
            <a:pPr indent="0" lvl="0" marL="0" rtl="1" algn="r">
              <a:lnSpc>
                <a:spcPct val="100000"/>
              </a:lnSpc>
              <a:spcBef>
                <a:spcPts val="0"/>
              </a:spcBef>
              <a:spcAft>
                <a:spcPts val="0"/>
              </a:spcAft>
              <a:buSzPts val="1400"/>
              <a:buNone/>
            </a:pPr>
            <a:r>
              <a:rPr b="0" i="0" lang="iw-IL" sz="1200" u="none" cap="none" strike="noStrike">
                <a:latin typeface="Arial"/>
                <a:ea typeface="Arial"/>
                <a:cs typeface="Arial"/>
                <a:sym typeface="Arial"/>
              </a:rPr>
              <a:t>ומכאן ניתן להבין שאם משנים את ההגבר, ניתן יהיה להתכנס לתופעה רק על ידי הורדת ההגבר באופן מבוקר.</a:t>
            </a:r>
            <a:endParaRPr/>
          </a:p>
          <a:p>
            <a:pPr indent="0" lvl="0" marL="0" rtl="1" algn="r">
              <a:lnSpc>
                <a:spcPct val="100000"/>
              </a:lnSpc>
              <a:spcBef>
                <a:spcPts val="0"/>
              </a:spcBef>
              <a:spcAft>
                <a:spcPts val="0"/>
              </a:spcAft>
              <a:buSzPts val="1400"/>
              <a:buNone/>
            </a:pPr>
            <a:r>
              <a:t/>
            </a:r>
            <a:endParaRPr/>
          </a:p>
          <a:p>
            <a:pPr indent="0" lvl="0" marL="0" marR="0" rtl="1" algn="r">
              <a:lnSpc>
                <a:spcPct val="100000"/>
              </a:lnSpc>
              <a:spcBef>
                <a:spcPts val="0"/>
              </a:spcBef>
              <a:spcAft>
                <a:spcPts val="0"/>
              </a:spcAft>
              <a:buClr>
                <a:srgbClr val="000000"/>
              </a:buClr>
              <a:buSzPts val="1100"/>
              <a:buFont typeface="Arial"/>
              <a:buNone/>
            </a:pPr>
            <a:r>
              <a:rPr lang="iw-IL"/>
              <a:t>5. </a:t>
            </a:r>
            <a:r>
              <a:rPr lang="iw-IL" sz="1200"/>
              <a:t>גיאומטרית הטבעת משפיעה על התחום הדינמי. </a:t>
            </a:r>
            <a:endParaRPr/>
          </a:p>
          <a:p>
            <a:pPr indent="0" lvl="0" marL="0" marR="0" rtl="1" algn="r">
              <a:lnSpc>
                <a:spcPct val="100000"/>
              </a:lnSpc>
              <a:spcBef>
                <a:spcPts val="0"/>
              </a:spcBef>
              <a:spcAft>
                <a:spcPts val="0"/>
              </a:spcAft>
              <a:buClr>
                <a:srgbClr val="000000"/>
              </a:buClr>
              <a:buSzPts val="1100"/>
              <a:buFont typeface="Arial"/>
              <a:buNone/>
            </a:pPr>
            <a:r>
              <a:t/>
            </a:r>
            <a:endParaRPr b="0" i="0" sz="1200" u="none" cap="none" strike="noStrike">
              <a:latin typeface="Arial"/>
              <a:ea typeface="Arial"/>
              <a:cs typeface="Arial"/>
              <a:sym typeface="Arial"/>
            </a:endParaRPr>
          </a:p>
          <a:p>
            <a:pPr indent="0" lvl="0" marL="0" marR="0" rtl="1" algn="r">
              <a:lnSpc>
                <a:spcPct val="100000"/>
              </a:lnSpc>
              <a:spcBef>
                <a:spcPts val="0"/>
              </a:spcBef>
              <a:spcAft>
                <a:spcPts val="0"/>
              </a:spcAft>
              <a:buClr>
                <a:srgbClr val="000000"/>
              </a:buClr>
              <a:buSzPts val="1100"/>
              <a:buFont typeface="Arial"/>
              <a:buNone/>
            </a:pPr>
            <a:r>
              <a:rPr b="0" i="0" lang="iw-IL" sz="1200" u="none" cap="none" strike="noStrike">
                <a:latin typeface="Arial"/>
                <a:ea typeface="Arial"/>
                <a:cs typeface="Arial"/>
                <a:sym typeface="Arial"/>
              </a:rPr>
              <a:t>התחום הדינאמי זה התחום הספציפי (של תדרים\אורכי גל) שניתן לקבל בו את התופעה. בעצם זהו רוחב הNOTCH  של טבעת התהודה שמאפשר כניסה לתופעה</a:t>
            </a:r>
            <a:endParaRPr/>
          </a:p>
          <a:p>
            <a:pPr indent="0" lvl="0" marL="0" marR="0" rtl="1" algn="r">
              <a:lnSpc>
                <a:spcPct val="100000"/>
              </a:lnSpc>
              <a:spcBef>
                <a:spcPts val="0"/>
              </a:spcBef>
              <a:spcAft>
                <a:spcPts val="0"/>
              </a:spcAft>
              <a:buClr>
                <a:srgbClr val="000000"/>
              </a:buClr>
              <a:buSzPts val="1100"/>
              <a:buFont typeface="Arial"/>
              <a:buNone/>
            </a:pPr>
            <a:r>
              <a:t/>
            </a:r>
            <a:endParaRPr b="0" i="0" sz="1200" u="none" cap="none" strike="noStrike">
              <a:latin typeface="Arial"/>
              <a:ea typeface="Arial"/>
              <a:cs typeface="Arial"/>
              <a:sym typeface="Arial"/>
            </a:endParaRPr>
          </a:p>
          <a:p>
            <a:pPr indent="0" lvl="0" marL="0" marR="0" rtl="1" algn="r">
              <a:lnSpc>
                <a:spcPct val="100000"/>
              </a:lnSpc>
              <a:spcBef>
                <a:spcPts val="0"/>
              </a:spcBef>
              <a:spcAft>
                <a:spcPts val="0"/>
              </a:spcAft>
              <a:buClr>
                <a:srgbClr val="000000"/>
              </a:buClr>
              <a:buSzPts val="1100"/>
              <a:buFont typeface="Arial"/>
              <a:buNone/>
            </a:pPr>
            <a:r>
              <a:rPr b="0" i="0" lang="iw-IL" sz="1200" u="none" cap="none" strike="noStrike">
                <a:latin typeface="Arial"/>
                <a:ea typeface="Arial"/>
                <a:cs typeface="Arial"/>
                <a:sym typeface="Arial"/>
              </a:rPr>
              <a:t>עבור ה</a:t>
            </a:r>
            <a:r>
              <a:rPr lang="iw-IL" sz="1200"/>
              <a:t>מאפיינים והגיאומטריות</a:t>
            </a:r>
            <a:r>
              <a:rPr b="0" i="0" lang="iw-IL" sz="1200" u="none" cap="none" strike="noStrike">
                <a:latin typeface="Arial"/>
                <a:ea typeface="Arial"/>
                <a:cs typeface="Arial"/>
                <a:sym typeface="Arial"/>
              </a:rPr>
              <a:t> שאנחנו חקרנו, התחום נע בין 400</a:t>
            </a:r>
            <a:r>
              <a:rPr lang="iw-IL" sz="1200"/>
              <a:t>MHz </a:t>
            </a:r>
            <a:r>
              <a:rPr b="0" i="0" lang="iw-IL" sz="1200" u="none" cap="none" strike="noStrike">
                <a:latin typeface="Arial"/>
                <a:ea typeface="Arial"/>
                <a:cs typeface="Arial"/>
                <a:sym typeface="Arial"/>
              </a:rPr>
              <a:t> ועד </a:t>
            </a:r>
            <a:r>
              <a:rPr lang="iw-IL" sz="1200"/>
              <a:t>ל 1.5GHz</a:t>
            </a:r>
            <a:r>
              <a:rPr b="0" i="0" lang="iw-IL" sz="1200" u="none" cap="none" strike="noStrike">
                <a:latin typeface="Arial"/>
                <a:ea typeface="Arial"/>
                <a:cs typeface="Arial"/>
                <a:sym typeface="Arial"/>
              </a:rPr>
              <a:t>  מתחילת התופעה ועד ליציאה ממנה</a:t>
            </a:r>
            <a:r>
              <a:rPr lang="iw-IL" sz="1200"/>
              <a:t>.</a:t>
            </a:r>
            <a:endParaRPr b="0" i="0" sz="1200" u="none" cap="none" strike="noStrike">
              <a:latin typeface="Arial"/>
              <a:ea typeface="Arial"/>
              <a:cs typeface="Arial"/>
              <a:sym typeface="Arial"/>
            </a:endParaRPr>
          </a:p>
          <a:p>
            <a:pPr indent="0" lvl="0" marL="0" rtl="1" algn="r">
              <a:lnSpc>
                <a:spcPct val="100000"/>
              </a:lnSpc>
              <a:spcBef>
                <a:spcPts val="0"/>
              </a:spcBef>
              <a:spcAft>
                <a:spcPts val="0"/>
              </a:spcAft>
              <a:buSzPts val="1400"/>
              <a:buNone/>
            </a:pPr>
            <a:r>
              <a:rPr lang="iw-IL"/>
              <a:t> </a:t>
            </a:r>
            <a:endParaRPr/>
          </a:p>
          <a:p>
            <a:pPr indent="0" lvl="0" marL="0" rtl="1" algn="r">
              <a:lnSpc>
                <a:spcPct val="100000"/>
              </a:lnSpc>
              <a:spcBef>
                <a:spcPts val="0"/>
              </a:spcBef>
              <a:spcAft>
                <a:spcPts val="0"/>
              </a:spcAft>
              <a:buSzPts val="1400"/>
              <a:buNone/>
            </a:pPr>
            <a:r>
              <a:rPr lang="iw-IL"/>
              <a:t>6. עובי מוליך הגל משפיע על מקדם השבירה במוליך. ככול שעובי מוליך הגל גדול יותר נדרשת צפיפות אנרגיה ליחידת שטח גדולה יותר.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מה שאומר שככל שעובי מוליך הגל גדול יותר נצטרך להשקיע יותר אנרגיה כדי להיכנס לתופעה</a:t>
            </a:r>
            <a:endParaRPr/>
          </a:p>
          <a:p>
            <a:pPr indent="0" lvl="0" marL="0" rtl="1" algn="r">
              <a:lnSpc>
                <a:spcPct val="100000"/>
              </a:lnSpc>
              <a:spcBef>
                <a:spcPts val="0"/>
              </a:spcBef>
              <a:spcAft>
                <a:spcPts val="0"/>
              </a:spcAft>
              <a:buSzPts val="1400"/>
              <a:buNone/>
            </a:pPr>
            <a:r>
              <a:rPr lang="iw-IL"/>
              <a:t> </a:t>
            </a:r>
            <a:endParaRPr/>
          </a:p>
          <a:p>
            <a:pPr indent="0" lvl="0" marL="0" rtl="1" algn="r">
              <a:lnSpc>
                <a:spcPct val="100000"/>
              </a:lnSpc>
              <a:spcBef>
                <a:spcPts val="0"/>
              </a:spcBef>
              <a:spcAft>
                <a:spcPts val="0"/>
              </a:spcAft>
              <a:buSzPts val="1400"/>
              <a:buNone/>
            </a:pPr>
            <a:r>
              <a:rPr lang="iw-IL"/>
              <a:t>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 </a:t>
            </a:r>
            <a:endParaRPr/>
          </a:p>
          <a:p>
            <a:pPr indent="0" lvl="0" marL="0" rtl="1" algn="r">
              <a:lnSpc>
                <a:spcPct val="100000"/>
              </a:lnSpc>
              <a:spcBef>
                <a:spcPts val="0"/>
              </a:spcBef>
              <a:spcAft>
                <a:spcPts val="0"/>
              </a:spcAft>
              <a:buSzPts val="1400"/>
              <a:buNone/>
            </a:pPr>
            <a:r>
              <a:t/>
            </a:r>
            <a:endParaRPr/>
          </a:p>
        </p:txBody>
      </p:sp>
      <p:sp>
        <p:nvSpPr>
          <p:cNvPr id="322" name="Google Shape;322;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7473622186_1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3" name="Google Shape;343;g27473622186_1_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1" algn="r">
              <a:lnSpc>
                <a:spcPct val="100000"/>
              </a:lnSpc>
              <a:spcBef>
                <a:spcPts val="0"/>
              </a:spcBef>
              <a:spcAft>
                <a:spcPts val="0"/>
              </a:spcAft>
              <a:buSzPts val="1400"/>
              <a:buNone/>
            </a:pPr>
            <a:r>
              <a:rPr lang="iw-IL"/>
              <a:t>					איתי:</a:t>
            </a:r>
            <a:endParaRPr/>
          </a:p>
          <a:p>
            <a:pPr indent="0" lvl="0" marL="0" rtl="1" algn="r">
              <a:lnSpc>
                <a:spcPct val="100000"/>
              </a:lnSpc>
              <a:spcBef>
                <a:spcPts val="0"/>
              </a:spcBef>
              <a:spcAft>
                <a:spcPts val="0"/>
              </a:spcAft>
              <a:buSzPts val="1400"/>
              <a:buNone/>
            </a:pPr>
            <a:r>
              <a:rPr lang="iw-IL"/>
              <a:t>לסיכום, </a:t>
            </a:r>
            <a:endParaRPr/>
          </a:p>
          <a:p>
            <a:pPr indent="0" lvl="0" marL="0" rtl="1" algn="r">
              <a:lnSpc>
                <a:spcPct val="100000"/>
              </a:lnSpc>
              <a:spcBef>
                <a:spcPts val="0"/>
              </a:spcBef>
              <a:spcAft>
                <a:spcPts val="0"/>
              </a:spcAft>
              <a:buSzPts val="1400"/>
              <a:buNone/>
            </a:pPr>
            <a:r>
              <a:rPr lang="iw-IL"/>
              <a:t>במהלך הפרויקט למדנו וחקרנו את עקרון הפעולה והתאוריה שמאחורי התופעה.</a:t>
            </a:r>
            <a:endParaRPr/>
          </a:p>
          <a:p>
            <a:pPr indent="0" lvl="0" marL="0" rtl="1" algn="r">
              <a:lnSpc>
                <a:spcPct val="100000"/>
              </a:lnSpc>
              <a:spcBef>
                <a:spcPts val="0"/>
              </a:spcBef>
              <a:spcAft>
                <a:spcPts val="0"/>
              </a:spcAft>
              <a:buSzPts val="1400"/>
              <a:buNone/>
            </a:pPr>
            <a:r>
              <a:rPr lang="iw-IL"/>
              <a:t> </a:t>
            </a:r>
            <a:endParaRPr/>
          </a:p>
          <a:p>
            <a:pPr indent="0" lvl="0" marL="0" rtl="1" algn="r">
              <a:lnSpc>
                <a:spcPct val="100000"/>
              </a:lnSpc>
              <a:spcBef>
                <a:spcPts val="0"/>
              </a:spcBef>
              <a:spcAft>
                <a:spcPts val="0"/>
              </a:spcAft>
              <a:buSzPts val="1400"/>
              <a:buNone/>
            </a:pPr>
            <a:r>
              <a:rPr lang="iw-IL"/>
              <a:t>סקרנו את הספרות בכדי להכיר את הפתרונות הקיימים, היתרנות, החסרנות והאפלקציות האפשריות השונות.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השתמשנו בPIC שתוכנן בחברה, אפיינו אותו, מדדנו את התופעה וביצענו סדרת ניסויים שונים.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בנינו מודל תאורטי המדמה את מערכת הניסוי וביצענו בו את אותן המדידות והניסויים.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ביצנו ניתוח תוצאות, השוואה והסקת מסקנות בין הניסוי לבין הסימולטור. </a:t>
            </a:r>
            <a:endParaRPr/>
          </a:p>
          <a:p>
            <a:pPr indent="0" lvl="0" marL="0" rtl="1" algn="r">
              <a:lnSpc>
                <a:spcPct val="100000"/>
              </a:lnSpc>
              <a:spcBef>
                <a:spcPts val="0"/>
              </a:spcBef>
              <a:spcAft>
                <a:spcPts val="0"/>
              </a:spcAft>
              <a:buSzPts val="1400"/>
              <a:buNone/>
            </a:pPr>
            <a:r>
              <a:t/>
            </a:r>
            <a:endParaRPr/>
          </a:p>
        </p:txBody>
      </p:sp>
      <p:sp>
        <p:nvSpPr>
          <p:cNvPr id="344" name="Google Shape;344;g27473622186_1_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iw-IL"/>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1" algn="r">
              <a:lnSpc>
                <a:spcPct val="100000"/>
              </a:lnSpc>
              <a:spcBef>
                <a:spcPts val="0"/>
              </a:spcBef>
              <a:spcAft>
                <a:spcPts val="0"/>
              </a:spcAft>
              <a:buSzPts val="1400"/>
              <a:buNone/>
            </a:pPr>
            <a:r>
              <a:rPr lang="iw-IL"/>
              <a:t>					טאל:</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כפי שציינו קודם, למערכת הקומב יש דרכים לייצוב וליעול.</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אצלינו במסגרת הפרויקט לא התמקדנו בכך ולכן, בתור המלצות להמשך מחקר ניתן לחשוב על:</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1. דיטרינג (תזוזות מאוד קטנות של פרמטר מסוים שמשפיע על התופעה באופן מחזורי ומבוקר) לצורך ייצוב האות המתקבל.</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2. אוטומציה (פיתוח קוד לקבלת תופעה באופן אוטומטי) לצורך ייעול המערכת וללא צורך בכיול ידני של הפרמטרים.</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3. תיאום פאזות – בכדי לקבל צורת "שמלה" מדורגת יש לדאוג לנעילת אופנים ותיאום פאזות במוצא המערכת. </a:t>
            </a:r>
            <a:endParaRPr/>
          </a:p>
        </p:txBody>
      </p:sp>
      <p:sp>
        <p:nvSpPr>
          <p:cNvPr id="366" name="Google Shape;36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0" name="Google Shape;38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6" name="Google Shape;38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1" algn="r">
              <a:lnSpc>
                <a:spcPct val="100000"/>
              </a:lnSpc>
              <a:spcBef>
                <a:spcPts val="0"/>
              </a:spcBef>
              <a:spcAft>
                <a:spcPts val="0"/>
              </a:spcAft>
              <a:buSzPts val="1400"/>
              <a:buNone/>
            </a:pPr>
            <a:r>
              <a:rPr lang="iw-IL">
                <a:solidFill>
                  <a:srgbClr val="202124"/>
                </a:solidFill>
                <a:latin typeface="Roboto"/>
                <a:ea typeface="Roboto"/>
                <a:cs typeface="Roboto"/>
                <a:sym typeface="Roboto"/>
              </a:rPr>
              <a:t>			טאל:</a:t>
            </a:r>
            <a:endParaRPr/>
          </a:p>
          <a:p>
            <a:pPr indent="0" lvl="0" marL="0" rtl="1" algn="r">
              <a:lnSpc>
                <a:spcPct val="100000"/>
              </a:lnSpc>
              <a:spcBef>
                <a:spcPts val="0"/>
              </a:spcBef>
              <a:spcAft>
                <a:spcPts val="0"/>
              </a:spcAft>
              <a:buSzPts val="1400"/>
              <a:buNone/>
            </a:pPr>
            <a:r>
              <a:rPr lang="iw-IL">
                <a:solidFill>
                  <a:srgbClr val="202124"/>
                </a:solidFill>
                <a:latin typeface="Roboto"/>
                <a:ea typeface="Roboto"/>
                <a:cs typeface="Roboto"/>
                <a:sym typeface="Roboto"/>
              </a:rPr>
              <a:t>המוטיבציה:</a:t>
            </a:r>
            <a:endParaRPr/>
          </a:p>
          <a:p>
            <a:pPr indent="0" lvl="0" marL="0" rtl="1" algn="r">
              <a:lnSpc>
                <a:spcPct val="100000"/>
              </a:lnSpc>
              <a:spcBef>
                <a:spcPts val="0"/>
              </a:spcBef>
              <a:spcAft>
                <a:spcPts val="0"/>
              </a:spcAft>
              <a:buSzPts val="1400"/>
              <a:buNone/>
            </a:pPr>
            <a:r>
              <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טכנולוגיות מתחום האופטיקה הפכו לחזית ההתפתחות בתקופה האחרונה.</a:t>
            </a:r>
            <a:endParaRPr/>
          </a:p>
          <a:p>
            <a:pPr indent="0" lvl="0" marL="0" rtl="1" algn="r">
              <a:lnSpc>
                <a:spcPct val="100000"/>
              </a:lnSpc>
              <a:spcBef>
                <a:spcPts val="0"/>
              </a:spcBef>
              <a:spcAft>
                <a:spcPts val="0"/>
              </a:spcAft>
              <a:buSzPts val="1400"/>
              <a:buNone/>
            </a:pPr>
            <a:r>
              <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הסיבה לכך היא בזכות היכולת של פוטונים להימצא באותו המקום באותו הזמן (בשונה מאלקטרונים)  וזה מאפשר העברת מידע באופן מאסיבי יותר מאשר דרך אלקטרונים.</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טכנולוגיות אלו משפיעות במגוון רחב של תחומים - מחשוב על, תקשורת אופטית, מדידות מדויקות, אופטיקה קוונטית, בינה מלאכותית וכו'.</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כיום, פיתוח השבבים בעולם בתאוצה מוגברת (מבחינת גודל, נפח ויכולת האינטגרציה שלהם) ולכן חל שיפור מהותי בהבנה והתקדמות בנושא טכנולוגיית מסרקי התדרים מלייזר בודד.</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בעבר מערכות לייצור מסרק תדרים מומשו במערכות בעלות צריכת הספק גבוהה, מימדים גדולים ויעילות ספקטרלית נמוכה יחסית. </a:t>
            </a:r>
            <a:endParaRPr/>
          </a:p>
          <a:p>
            <a:pPr indent="0" lvl="0" marL="0" rtl="1" algn="r">
              <a:lnSpc>
                <a:spcPct val="100000"/>
              </a:lnSpc>
              <a:spcBef>
                <a:spcPts val="0"/>
              </a:spcBef>
              <a:spcAft>
                <a:spcPts val="0"/>
              </a:spcAft>
              <a:buSzPts val="1400"/>
              <a:buNone/>
            </a:pPr>
            <a:r>
              <a:t/>
            </a:r>
            <a:endParaRPr>
              <a:solidFill>
                <a:srgbClr val="FF0000"/>
              </a:solidFill>
            </a:endParaRPr>
          </a:p>
          <a:p>
            <a:pPr indent="0" lvl="0" marL="0" rtl="1" algn="r">
              <a:lnSpc>
                <a:spcPct val="100000"/>
              </a:lnSpc>
              <a:spcBef>
                <a:spcPts val="0"/>
              </a:spcBef>
              <a:spcAft>
                <a:spcPts val="0"/>
              </a:spcAft>
              <a:buSzPts val="1400"/>
              <a:buNone/>
            </a:pPr>
            <a:r>
              <a:rPr lang="iw-IL">
                <a:solidFill>
                  <a:srgbClr val="FF0000"/>
                </a:solidFill>
              </a:rPr>
              <a:t>במסגרת הפרויקט נציג גישה חדשה למסרק התדרים.</a:t>
            </a:r>
            <a:endParaRPr>
              <a:solidFill>
                <a:srgbClr val="FF0000"/>
              </a:solidFill>
            </a:endParaRPr>
          </a:p>
          <a:p>
            <a:pPr indent="0" lvl="0" marL="0" rtl="1" algn="r">
              <a:lnSpc>
                <a:spcPct val="100000"/>
              </a:lnSpc>
              <a:spcBef>
                <a:spcPts val="0"/>
              </a:spcBef>
              <a:spcAft>
                <a:spcPts val="0"/>
              </a:spcAft>
              <a:buSzPts val="1400"/>
              <a:buNone/>
            </a:pPr>
            <a:r>
              <a:t/>
            </a:r>
            <a:endParaRPr>
              <a:solidFill>
                <a:srgbClr val="FF0000"/>
              </a:solidFill>
            </a:endParaRPr>
          </a:p>
          <a:p>
            <a:pPr indent="0" lvl="0" marL="0" rtl="1" algn="r">
              <a:lnSpc>
                <a:spcPct val="100000"/>
              </a:lnSpc>
              <a:spcBef>
                <a:spcPts val="0"/>
              </a:spcBef>
              <a:spcAft>
                <a:spcPts val="0"/>
              </a:spcAft>
              <a:buSzPts val="1400"/>
              <a:buNone/>
            </a:pPr>
            <a:r>
              <a:rPr lang="iw-IL">
                <a:solidFill>
                  <a:srgbClr val="FF0000"/>
                </a:solidFill>
              </a:rPr>
              <a:t>			איתי:</a:t>
            </a:r>
            <a:endParaRPr/>
          </a:p>
          <a:p>
            <a:pPr indent="0" lvl="0" marL="0" rtl="1" algn="r">
              <a:lnSpc>
                <a:spcPct val="100000"/>
              </a:lnSpc>
              <a:spcBef>
                <a:spcPts val="0"/>
              </a:spcBef>
              <a:spcAft>
                <a:spcPts val="0"/>
              </a:spcAft>
              <a:buSzPts val="1400"/>
              <a:buNone/>
            </a:pPr>
            <a:r>
              <a:rPr lang="iw-IL">
                <a:solidFill>
                  <a:srgbClr val="FF0000"/>
                </a:solidFill>
              </a:rPr>
              <a:t>מטרת הפרויקט ללמוד את התאוריה שעליה מתבססת הטכנולוגיה, להכיר את האפליקציות האפשריות והשימושים , להמחיש, </a:t>
            </a:r>
            <a:endParaRPr/>
          </a:p>
          <a:p>
            <a:pPr indent="0" lvl="0" marL="0" rtl="1" algn="r">
              <a:lnSpc>
                <a:spcPct val="100000"/>
              </a:lnSpc>
              <a:spcBef>
                <a:spcPts val="0"/>
              </a:spcBef>
              <a:spcAft>
                <a:spcPts val="0"/>
              </a:spcAft>
              <a:buSzPts val="1400"/>
              <a:buNone/>
            </a:pPr>
            <a:r>
              <a:t/>
            </a:r>
            <a:endParaRPr>
              <a:solidFill>
                <a:srgbClr val="FF0000"/>
              </a:solidFill>
            </a:endParaRPr>
          </a:p>
          <a:p>
            <a:pPr indent="0" lvl="0" marL="0" rtl="1" algn="r">
              <a:lnSpc>
                <a:spcPct val="100000"/>
              </a:lnSpc>
              <a:spcBef>
                <a:spcPts val="0"/>
              </a:spcBef>
              <a:spcAft>
                <a:spcPts val="0"/>
              </a:spcAft>
              <a:buSzPts val="1400"/>
              <a:buNone/>
            </a:pPr>
            <a:r>
              <a:rPr lang="iw-IL">
                <a:solidFill>
                  <a:srgbClr val="FF0000"/>
                </a:solidFill>
              </a:rPr>
              <a:t>למדוד ולחקור את תופעת המיקרו קומב לייזר וכיצד ניתן לעורר אותה, לבצע ניסויים שונים במעבדה ובסימולטור שנבנה, לבצע השוואה בין התוצאות ולהסיק מסקנות.</a:t>
            </a:r>
            <a:endParaRPr/>
          </a:p>
          <a:p>
            <a:pPr indent="0" lvl="0" marL="0" rtl="1" algn="r">
              <a:lnSpc>
                <a:spcPct val="100000"/>
              </a:lnSpc>
              <a:spcBef>
                <a:spcPts val="0"/>
              </a:spcBef>
              <a:spcAft>
                <a:spcPts val="0"/>
              </a:spcAft>
              <a:buSzPts val="1400"/>
              <a:buNone/>
            </a:pPr>
            <a:r>
              <a:t/>
            </a:r>
            <a:endParaRPr>
              <a:solidFill>
                <a:srgbClr val="FF0000"/>
              </a:solidFill>
            </a:endParaRPr>
          </a:p>
        </p:txBody>
      </p:sp>
      <p:sp>
        <p:nvSpPr>
          <p:cNvPr id="157" name="Google Shape;157;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400"/>
              <a:buFont typeface="Arial"/>
              <a:buNone/>
            </a:pPr>
            <a:fld id="{00000000-1234-1234-1234-123412341234}" type="slidenum">
              <a:rPr lang="iw-IL"/>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747362224f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Google Shape;171;g2747362224f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1" algn="r">
              <a:lnSpc>
                <a:spcPct val="100000"/>
              </a:lnSpc>
              <a:spcBef>
                <a:spcPts val="0"/>
              </a:spcBef>
              <a:spcAft>
                <a:spcPts val="0"/>
              </a:spcAft>
              <a:buSzPts val="1400"/>
              <a:buNone/>
            </a:pPr>
            <a:r>
              <a:rPr lang="iw-IL"/>
              <a:t>			איתי:</a:t>
            </a:r>
            <a:endParaRPr b="0" i="0" sz="1200" u="none" cap="none" strike="noStrike">
              <a:latin typeface="David"/>
              <a:ea typeface="David"/>
              <a:cs typeface="David"/>
              <a:sym typeface="David"/>
            </a:endParaRPr>
          </a:p>
          <a:p>
            <a:pPr indent="0" lvl="0" marL="0" marR="0" rtl="1" algn="r">
              <a:lnSpc>
                <a:spcPct val="100000"/>
              </a:lnSpc>
              <a:spcBef>
                <a:spcPts val="0"/>
              </a:spcBef>
              <a:spcAft>
                <a:spcPts val="0"/>
              </a:spcAft>
              <a:buClr>
                <a:srgbClr val="000000"/>
              </a:buClr>
              <a:buSzPts val="1400"/>
              <a:buFont typeface="Arial"/>
              <a:buNone/>
            </a:pPr>
            <a:r>
              <a:rPr b="0" i="0" lang="iw-IL" sz="1200" u="none" cap="none" strike="noStrike">
                <a:latin typeface="David"/>
                <a:ea typeface="David"/>
                <a:cs typeface="David"/>
                <a:sym typeface="David"/>
              </a:rPr>
              <a:t>אז מה למעשה התוצר העיקרי? פיתוח מודל פיזיקאלי תיאורטי, תוצאות מדידה של מודל מעשי, השוואה בין תוצאות סימולציה למודל</a:t>
            </a:r>
            <a:r>
              <a:rPr lang="iw-IL" sz="1200">
                <a:latin typeface="David"/>
                <a:ea typeface="David"/>
                <a:cs typeface="David"/>
                <a:sym typeface="David"/>
              </a:rPr>
              <a:t> מעשי. </a:t>
            </a:r>
            <a:r>
              <a:rPr b="0" i="0" lang="iw-IL" sz="1200" u="none" cap="none" strike="noStrike">
                <a:latin typeface="David"/>
                <a:ea typeface="David"/>
                <a:cs typeface="David"/>
                <a:sym typeface="David"/>
              </a:rPr>
              <a:t>‎ </a:t>
            </a:r>
            <a:endParaRPr b="0" i="0" sz="1200" u="none" cap="none" strike="noStrike">
              <a:latin typeface="David"/>
              <a:ea typeface="David"/>
              <a:cs typeface="David"/>
              <a:sym typeface="David"/>
            </a:endParaRPr>
          </a:p>
          <a:p>
            <a:pPr indent="0" lvl="0" marL="0" marR="0" rtl="1" algn="r">
              <a:lnSpc>
                <a:spcPct val="100000"/>
              </a:lnSpc>
              <a:spcBef>
                <a:spcPts val="0"/>
              </a:spcBef>
              <a:spcAft>
                <a:spcPts val="0"/>
              </a:spcAft>
              <a:buClr>
                <a:srgbClr val="000000"/>
              </a:buClr>
              <a:buSzPts val="1400"/>
              <a:buFont typeface="Arial"/>
              <a:buNone/>
            </a:pPr>
            <a:r>
              <a:t/>
            </a:r>
            <a:endParaRPr/>
          </a:p>
          <a:p>
            <a:pPr indent="0" lvl="0" marL="0" rtl="1" algn="r">
              <a:lnSpc>
                <a:spcPct val="100000"/>
              </a:lnSpc>
              <a:spcBef>
                <a:spcPts val="0"/>
              </a:spcBef>
              <a:spcAft>
                <a:spcPts val="0"/>
              </a:spcAft>
              <a:buSzPts val="1400"/>
              <a:buNone/>
            </a:pPr>
            <a:r>
              <a:rPr lang="iw-IL"/>
              <a:t>הפרויקט שלנו התחלק למספר שלבים עיקריים:</a:t>
            </a:r>
            <a:endParaRPr/>
          </a:p>
          <a:p>
            <a:pPr indent="0" lvl="0" marL="0" rtl="1" algn="r">
              <a:lnSpc>
                <a:spcPct val="100000"/>
              </a:lnSpc>
              <a:spcBef>
                <a:spcPts val="0"/>
              </a:spcBef>
              <a:spcAft>
                <a:spcPts val="0"/>
              </a:spcAft>
              <a:buSzPts val="1400"/>
              <a:buNone/>
            </a:pPr>
            <a:r>
              <a:rPr lang="iw-IL"/>
              <a:t> </a:t>
            </a:r>
            <a:endParaRPr/>
          </a:p>
          <a:p>
            <a:pPr indent="-228600" lvl="0" marL="228600" rtl="1" algn="r">
              <a:lnSpc>
                <a:spcPct val="100000"/>
              </a:lnSpc>
              <a:spcBef>
                <a:spcPts val="0"/>
              </a:spcBef>
              <a:spcAft>
                <a:spcPts val="0"/>
              </a:spcAft>
              <a:buSzPts val="1400"/>
              <a:buAutoNum type="arabicPeriod"/>
            </a:pPr>
            <a:r>
              <a:rPr lang="iw-IL"/>
              <a:t>השלב הראשון כלל - למידת הרקע התאורטי של התופעה והטכנולוגיה, סקירת ספרות – מה הפתרון הקיים בתחום, מה השימושים לטכנולוגיה ומה היתרונות והחסרונות. (להכין כמה דוגמאות לשימושים בתחומים שונים)</a:t>
            </a:r>
            <a:endParaRPr/>
          </a:p>
          <a:p>
            <a:pPr indent="-139700" lvl="0" marL="228600" rtl="1" algn="r">
              <a:lnSpc>
                <a:spcPct val="100000"/>
              </a:lnSpc>
              <a:spcBef>
                <a:spcPts val="0"/>
              </a:spcBef>
              <a:spcAft>
                <a:spcPts val="0"/>
              </a:spcAft>
              <a:buSzPts val="1400"/>
              <a:buNone/>
            </a:pPr>
            <a:r>
              <a:t/>
            </a:r>
            <a:endParaRPr/>
          </a:p>
          <a:p>
            <a:pPr indent="0" lvl="5" marL="2286000" rtl="1" algn="r">
              <a:lnSpc>
                <a:spcPct val="100000"/>
              </a:lnSpc>
              <a:spcBef>
                <a:spcPts val="0"/>
              </a:spcBef>
              <a:spcAft>
                <a:spcPts val="0"/>
              </a:spcAft>
              <a:buSzPts val="1400"/>
              <a:buNone/>
            </a:pPr>
            <a:r>
              <a:rPr lang="iw-IL"/>
              <a:t>	טאל:</a:t>
            </a:r>
            <a:endParaRPr/>
          </a:p>
          <a:p>
            <a:pPr indent="-228600" lvl="0" marL="228600" rtl="1" algn="r">
              <a:lnSpc>
                <a:spcPct val="100000"/>
              </a:lnSpc>
              <a:spcBef>
                <a:spcPts val="0"/>
              </a:spcBef>
              <a:spcAft>
                <a:spcPts val="0"/>
              </a:spcAft>
              <a:buSzPts val="1400"/>
              <a:buAutoNum type="arabicPeriod"/>
            </a:pPr>
            <a:r>
              <a:rPr lang="iw-IL"/>
              <a:t>ניסויים – הקמת מערכת הניסוי, מחקר כיצד למדוד את התופעה, המשך מחקר בו בדקנו כיצד גורמים שונים משפיעים על אופן עירור וטיב התופעה. </a:t>
            </a:r>
            <a:endParaRPr/>
          </a:p>
          <a:p>
            <a:pPr indent="-139700" lvl="0" marL="228600" rtl="1" algn="r">
              <a:lnSpc>
                <a:spcPct val="100000"/>
              </a:lnSpc>
              <a:spcBef>
                <a:spcPts val="0"/>
              </a:spcBef>
              <a:spcAft>
                <a:spcPts val="0"/>
              </a:spcAft>
              <a:buSzPts val="1400"/>
              <a:buNone/>
            </a:pPr>
            <a:r>
              <a:t/>
            </a:r>
            <a:endParaRPr/>
          </a:p>
          <a:p>
            <a:pPr indent="0" lvl="5" marL="2286000" rtl="1" algn="r">
              <a:lnSpc>
                <a:spcPct val="100000"/>
              </a:lnSpc>
              <a:spcBef>
                <a:spcPts val="0"/>
              </a:spcBef>
              <a:spcAft>
                <a:spcPts val="0"/>
              </a:spcAft>
              <a:buSzPts val="1400"/>
              <a:buNone/>
            </a:pPr>
            <a:r>
              <a:rPr lang="iw-IL"/>
              <a:t> 	איתי:</a:t>
            </a:r>
            <a:endParaRPr/>
          </a:p>
          <a:p>
            <a:pPr indent="-228600" lvl="0" marL="228600" rtl="1" algn="r">
              <a:lnSpc>
                <a:spcPct val="100000"/>
              </a:lnSpc>
              <a:spcBef>
                <a:spcPts val="0"/>
              </a:spcBef>
              <a:spcAft>
                <a:spcPts val="0"/>
              </a:spcAft>
              <a:buSzPts val="1400"/>
              <a:buAutoNum type="arabicPeriod"/>
            </a:pPr>
            <a:r>
              <a:rPr lang="iw-IL"/>
              <a:t>בניית מודל סימולציה המדמה את מערכת הניסוי ולבדוק האם הממצאים שמדדנו וגילינו אמינים - האם מתקבלת התנהגות זהה בין המודל התאורטי לבין המודל המעשי. </a:t>
            </a:r>
            <a:endParaRPr/>
          </a:p>
          <a:p>
            <a:pPr indent="-139700" lvl="0" marL="228600" rtl="1" algn="r">
              <a:lnSpc>
                <a:spcPct val="100000"/>
              </a:lnSpc>
              <a:spcBef>
                <a:spcPts val="0"/>
              </a:spcBef>
              <a:spcAft>
                <a:spcPts val="0"/>
              </a:spcAft>
              <a:buSzPts val="1400"/>
              <a:buNone/>
            </a:pPr>
            <a:r>
              <a:t/>
            </a:r>
            <a:endParaRPr/>
          </a:p>
          <a:p>
            <a:pPr indent="0" lvl="5" marL="2286000" rtl="1" algn="r">
              <a:lnSpc>
                <a:spcPct val="100000"/>
              </a:lnSpc>
              <a:spcBef>
                <a:spcPts val="0"/>
              </a:spcBef>
              <a:spcAft>
                <a:spcPts val="0"/>
              </a:spcAft>
              <a:buSzPts val="1400"/>
              <a:buNone/>
            </a:pPr>
            <a:r>
              <a:rPr lang="iw-IL"/>
              <a:t>	טאל:</a:t>
            </a:r>
            <a:endParaRPr/>
          </a:p>
          <a:p>
            <a:pPr indent="-228600" lvl="0" marL="228600" rtl="1" algn="r">
              <a:lnSpc>
                <a:spcPct val="100000"/>
              </a:lnSpc>
              <a:spcBef>
                <a:spcPts val="0"/>
              </a:spcBef>
              <a:spcAft>
                <a:spcPts val="0"/>
              </a:spcAft>
              <a:buSzPts val="1400"/>
              <a:buAutoNum type="arabicPeriod"/>
            </a:pPr>
            <a:r>
              <a:rPr lang="iw-IL"/>
              <a:t>השוואת הממצאים, הסקנת מסקנות וסיכום הפרויקט.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t/>
            </a:r>
            <a:endParaRPr/>
          </a:p>
          <a:p>
            <a:pPr indent="-139700" lvl="0" marL="228600" rtl="1" algn="r">
              <a:lnSpc>
                <a:spcPct val="100000"/>
              </a:lnSpc>
              <a:spcBef>
                <a:spcPts val="0"/>
              </a:spcBef>
              <a:spcAft>
                <a:spcPts val="0"/>
              </a:spcAft>
              <a:buSzPts val="1400"/>
              <a:buNone/>
            </a:pPr>
            <a:r>
              <a:t/>
            </a:r>
            <a:endParaRPr/>
          </a:p>
        </p:txBody>
      </p:sp>
      <p:sp>
        <p:nvSpPr>
          <p:cNvPr id="172" name="Google Shape;172;g2747362224f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iw-IL"/>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Google Shape;19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rtl="1" algn="r">
              <a:lnSpc>
                <a:spcPct val="100000"/>
              </a:lnSpc>
              <a:spcBef>
                <a:spcPts val="0"/>
              </a:spcBef>
              <a:spcAft>
                <a:spcPts val="0"/>
              </a:spcAft>
              <a:buSzPts val="1400"/>
              <a:buNone/>
            </a:pPr>
            <a:r>
              <a:rPr b="0" i="0" lang="iw-IL" sz="1800" u="none" strike="noStrike">
                <a:solidFill>
                  <a:srgbClr val="000000"/>
                </a:solidFill>
                <a:latin typeface="Calibri"/>
                <a:ea typeface="Calibri"/>
                <a:cs typeface="Calibri"/>
                <a:sym typeface="Calibri"/>
              </a:rPr>
              <a:t>					טאל:</a:t>
            </a:r>
            <a:endParaRPr/>
          </a:p>
          <a:p>
            <a:pPr indent="-228600" lvl="0" marL="457200" rtl="1" algn="r">
              <a:lnSpc>
                <a:spcPct val="100000"/>
              </a:lnSpc>
              <a:spcBef>
                <a:spcPts val="0"/>
              </a:spcBef>
              <a:spcAft>
                <a:spcPts val="0"/>
              </a:spcAft>
              <a:buSzPts val="1400"/>
              <a:buNone/>
            </a:pPr>
            <a:r>
              <a:t/>
            </a:r>
            <a:endParaRPr b="0" i="0" sz="1800" u="none" strike="noStrike">
              <a:solidFill>
                <a:srgbClr val="000000"/>
              </a:solidFill>
              <a:latin typeface="Calibri"/>
              <a:ea typeface="Calibri"/>
              <a:cs typeface="Calibri"/>
              <a:sym typeface="Calibri"/>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Calibri"/>
                <a:ea typeface="Calibri"/>
                <a:cs typeface="Calibri"/>
                <a:sym typeface="Calibri"/>
              </a:rPr>
              <a:t>כדי להבין את עקרון הפעולה של מיקרו קומב יש להבין את המושגים אפקט קר, נפיצה וסוליטון. </a:t>
            </a:r>
            <a:endParaRPr b="0" sz="2800"/>
          </a:p>
          <a:p>
            <a:pPr indent="-228600" lvl="0" marL="457200" rtl="1" algn="r">
              <a:lnSpc>
                <a:spcPct val="100000"/>
              </a:lnSpc>
              <a:spcBef>
                <a:spcPts val="0"/>
              </a:spcBef>
              <a:spcAft>
                <a:spcPts val="0"/>
              </a:spcAft>
              <a:buSzPts val="1400"/>
              <a:buNone/>
            </a:pPr>
            <a:r>
              <a:t/>
            </a:r>
            <a:endParaRPr b="0" i="0" sz="2800" u="none" strike="noStrike">
              <a:solidFill>
                <a:srgbClr val="000000"/>
              </a:solidFill>
              <a:latin typeface="Calibri"/>
              <a:ea typeface="Calibri"/>
              <a:cs typeface="Calibri"/>
              <a:sym typeface="Calibri"/>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Calibri"/>
                <a:ea typeface="Calibri"/>
                <a:cs typeface="Calibri"/>
                <a:sym typeface="Calibri"/>
              </a:rPr>
              <a:t>אפקט קר אופטי (ידוע גם בשם אפקט אופטי ריבועי) – </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Calibri"/>
                <a:ea typeface="Calibri"/>
                <a:cs typeface="Calibri"/>
                <a:sym typeface="Calibri"/>
              </a:rPr>
              <a:t>	</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Calibri"/>
                <a:ea typeface="Calibri"/>
                <a:cs typeface="Calibri"/>
                <a:sym typeface="Calibri"/>
              </a:rPr>
              <a:t>תופעה לא לינארית מסדר שני, הנצפית בחומרים אופטיים לא לינאריים שבה מקדם השבירה של החומר משתנה בתגובה לשדה חשמלי</a:t>
            </a:r>
            <a:br>
              <a:rPr b="0" i="0" lang="iw-IL" sz="2800" u="none" strike="noStrike">
                <a:solidFill>
                  <a:srgbClr val="000000"/>
                </a:solidFill>
                <a:latin typeface="Calibri"/>
                <a:ea typeface="Calibri"/>
                <a:cs typeface="Calibri"/>
                <a:sym typeface="Calibri"/>
              </a:rPr>
            </a:br>
            <a:endParaRPr b="0" i="0" sz="2800" u="none" strike="noStrike">
              <a:solidFill>
                <a:srgbClr val="000000"/>
              </a:solidFill>
              <a:latin typeface="Calibri"/>
              <a:ea typeface="Calibri"/>
              <a:cs typeface="Calibri"/>
              <a:sym typeface="Calibri"/>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Calibri"/>
                <a:ea typeface="Calibri"/>
                <a:cs typeface="Calibri"/>
                <a:sym typeface="Calibri"/>
              </a:rPr>
              <a:t>ניתן לצפות בתופעה זו באופן ניכר בחומרים בהם עוצמת הלזירה גבוהה (יכולת ההעברת האור).</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Calibri"/>
                <a:ea typeface="Calibri"/>
                <a:cs typeface="Calibri"/>
                <a:sym typeface="Calibri"/>
              </a:rPr>
              <a:t>	</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Calibri"/>
                <a:ea typeface="Calibri"/>
                <a:cs typeface="Calibri"/>
                <a:sym typeface="Calibri"/>
              </a:rPr>
              <a:t>חומרים אלו הם - נוזלים, גזים וגבישים מסויימים. </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Calibri"/>
                <a:ea typeface="Calibri"/>
                <a:cs typeface="Calibri"/>
                <a:sym typeface="Calibri"/>
              </a:rPr>
              <a:t>	</a:t>
            </a:r>
            <a:endParaRPr/>
          </a:p>
          <a:p>
            <a:pPr indent="-228600" lvl="0" marL="457200" rtl="1" algn="r">
              <a:lnSpc>
                <a:spcPct val="100000"/>
              </a:lnSpc>
              <a:spcBef>
                <a:spcPts val="0"/>
              </a:spcBef>
              <a:spcAft>
                <a:spcPts val="0"/>
              </a:spcAft>
              <a:buSzPts val="1400"/>
              <a:buNone/>
            </a:pPr>
            <a:r>
              <a:rPr b="1" i="0" lang="iw-IL" sz="2800" u="none" strike="noStrike">
                <a:solidFill>
                  <a:srgbClr val="000000"/>
                </a:solidFill>
                <a:latin typeface="Calibri"/>
                <a:ea typeface="Calibri"/>
                <a:cs typeface="Calibri"/>
                <a:sym typeface="Calibri"/>
              </a:rPr>
              <a:t>בפרויקט שלנו מדובר על חומר גבישי מסוג סיליקון נייטריד</a:t>
            </a:r>
            <a:r>
              <a:rPr b="0" i="0" lang="iw-IL" sz="2800" u="none" strike="noStrike">
                <a:solidFill>
                  <a:srgbClr val="000000"/>
                </a:solidFill>
                <a:latin typeface="Calibri"/>
                <a:ea typeface="Calibri"/>
                <a:cs typeface="Calibri"/>
                <a:sym typeface="Calibri"/>
              </a:rPr>
              <a:t>. </a:t>
            </a:r>
            <a:endParaRPr b="0" sz="2800"/>
          </a:p>
          <a:p>
            <a:pPr indent="-228600" lvl="0" marL="457200" rtl="1" algn="r">
              <a:lnSpc>
                <a:spcPct val="100000"/>
              </a:lnSpc>
              <a:spcBef>
                <a:spcPts val="0"/>
              </a:spcBef>
              <a:spcAft>
                <a:spcPts val="0"/>
              </a:spcAft>
              <a:buSzPts val="1400"/>
              <a:buNone/>
            </a:pPr>
            <a:r>
              <a:t/>
            </a:r>
            <a:endParaRPr b="0" i="0" sz="2800" u="none" strike="noStrike">
              <a:solidFill>
                <a:srgbClr val="000000"/>
              </a:solidFill>
              <a:latin typeface="David"/>
              <a:ea typeface="David"/>
              <a:cs typeface="David"/>
              <a:sym typeface="David"/>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David"/>
                <a:ea typeface="David"/>
                <a:cs typeface="David"/>
                <a:sym typeface="David"/>
              </a:rPr>
              <a:t>נפיצה אופטית – </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David"/>
                <a:ea typeface="David"/>
                <a:cs typeface="David"/>
                <a:sym typeface="David"/>
              </a:rPr>
              <a:t>	</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David"/>
                <a:ea typeface="David"/>
                <a:cs typeface="David"/>
                <a:sym typeface="David"/>
              </a:rPr>
              <a:t>מתייחסת לתופעה שבה לכל אורך גל יש מקדם שבירה שונה ובכך אורכי גל שונים מתפשטים במהירויות שונות דרך התווך, וגורמים להפרדה או התפשוט של האור לצבעים המרכיבים אותו. </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David"/>
                <a:ea typeface="David"/>
                <a:cs typeface="David"/>
                <a:sym typeface="David"/>
              </a:rPr>
              <a:t>	</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David"/>
                <a:ea typeface="David"/>
                <a:cs typeface="David"/>
                <a:sym typeface="David"/>
              </a:rPr>
              <a:t>ככל שאורך הגל עולה מקדם השבירה יורד.</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David"/>
                <a:ea typeface="David"/>
                <a:cs typeface="David"/>
                <a:sym typeface="David"/>
              </a:rPr>
              <a:t>	</a:t>
            </a:r>
            <a:endParaRPr/>
          </a:p>
          <a:p>
            <a:pPr indent="-228600" lvl="0" marL="457200" rtl="1" algn="r">
              <a:lnSpc>
                <a:spcPct val="100000"/>
              </a:lnSpc>
              <a:spcBef>
                <a:spcPts val="0"/>
              </a:spcBef>
              <a:spcAft>
                <a:spcPts val="0"/>
              </a:spcAft>
              <a:buSzPts val="1400"/>
              <a:buNone/>
            </a:pPr>
            <a:r>
              <a:rPr b="0" i="0" lang="iw-IL" sz="2800" u="none" strike="noStrike">
                <a:solidFill>
                  <a:srgbClr val="000000"/>
                </a:solidFill>
                <a:latin typeface="David"/>
                <a:ea typeface="David"/>
                <a:cs typeface="David"/>
                <a:sym typeface="David"/>
              </a:rPr>
              <a:t>ניתן לתאר אמפירית את הקשר בין מקדם השבירה ואורך הגל בתווך על ידי משוואת Sellmeier</a:t>
            </a:r>
            <a:endParaRPr b="0" i="0" sz="2800" u="none" strike="noStrike">
              <a:solidFill>
                <a:srgbClr val="000000"/>
              </a:solidFill>
              <a:latin typeface="David"/>
              <a:ea typeface="David"/>
              <a:cs typeface="David"/>
              <a:sym typeface="David"/>
            </a:endParaRPr>
          </a:p>
          <a:p>
            <a:pPr indent="-228600" lvl="0" marL="457200" rtl="1" algn="r">
              <a:lnSpc>
                <a:spcPct val="100000"/>
              </a:lnSpc>
              <a:spcBef>
                <a:spcPts val="0"/>
              </a:spcBef>
              <a:spcAft>
                <a:spcPts val="0"/>
              </a:spcAft>
              <a:buSzPts val="1400"/>
              <a:buNone/>
            </a:pPr>
            <a:r>
              <a:t/>
            </a:r>
            <a:endParaRPr b="0" i="0" sz="1800" u="none" strike="noStrike">
              <a:solidFill>
                <a:srgbClr val="000000"/>
              </a:solidFill>
              <a:latin typeface="David"/>
              <a:ea typeface="David"/>
              <a:cs typeface="David"/>
              <a:sym typeface="David"/>
            </a:endParaRPr>
          </a:p>
          <a:p>
            <a:pPr indent="-228600" lvl="0" marL="457200" rtl="1" algn="r">
              <a:lnSpc>
                <a:spcPct val="100000"/>
              </a:lnSpc>
              <a:spcBef>
                <a:spcPts val="0"/>
              </a:spcBef>
              <a:spcAft>
                <a:spcPts val="0"/>
              </a:spcAft>
              <a:buSzPts val="1400"/>
              <a:buNone/>
            </a:pPr>
            <a:r>
              <a:rPr b="0" i="0" lang="iw-IL" sz="1800" u="none" strike="noStrike">
                <a:solidFill>
                  <a:srgbClr val="000000"/>
                </a:solidFill>
                <a:latin typeface="David"/>
                <a:ea typeface="David"/>
                <a:cs typeface="David"/>
                <a:sym typeface="David"/>
              </a:rPr>
              <a:t>					איתי:</a:t>
            </a:r>
            <a:endParaRPr b="0"/>
          </a:p>
          <a:p>
            <a:pPr indent="-228600" lvl="0" marL="457200" rtl="1" algn="r">
              <a:lnSpc>
                <a:spcPct val="100000"/>
              </a:lnSpc>
              <a:spcBef>
                <a:spcPts val="0"/>
              </a:spcBef>
              <a:spcAft>
                <a:spcPts val="0"/>
              </a:spcAft>
              <a:buSzPts val="1400"/>
              <a:buNone/>
            </a:pPr>
            <a:r>
              <a:rPr b="0" i="0" lang="iw-IL" sz="1800" u="none" strike="noStrike">
                <a:solidFill>
                  <a:srgbClr val="000000"/>
                </a:solidFill>
                <a:latin typeface="Calibri"/>
                <a:ea typeface="Calibri"/>
                <a:cs typeface="Calibri"/>
                <a:sym typeface="Calibri"/>
              </a:rPr>
              <a:t>מושגים אלו מושגים הכרחיים להבנת תופעת המיקרו קומב מאחר והם הבסיס שלה. האיזון בין שתי התופעות האלו גורמות להיווצרות סוליטונים. </a:t>
            </a:r>
            <a:endParaRPr/>
          </a:p>
          <a:p>
            <a:pPr indent="-228600" lvl="0" marL="457200" rtl="1" algn="r">
              <a:lnSpc>
                <a:spcPct val="100000"/>
              </a:lnSpc>
              <a:spcBef>
                <a:spcPts val="0"/>
              </a:spcBef>
              <a:spcAft>
                <a:spcPts val="0"/>
              </a:spcAft>
              <a:buSzPts val="1400"/>
              <a:buNone/>
            </a:pPr>
            <a:r>
              <a:t/>
            </a:r>
            <a:endParaRPr b="0" i="0" sz="1800" u="none" strike="noStrike">
              <a:solidFill>
                <a:srgbClr val="000000"/>
              </a:solidFill>
              <a:latin typeface="Calibri"/>
              <a:ea typeface="Calibri"/>
              <a:cs typeface="Calibri"/>
              <a:sym typeface="Calibri"/>
            </a:endParaRPr>
          </a:p>
          <a:p>
            <a:pPr indent="-228600" lvl="0" marL="457200" rtl="1" algn="r">
              <a:lnSpc>
                <a:spcPct val="100000"/>
              </a:lnSpc>
              <a:spcBef>
                <a:spcPts val="0"/>
              </a:spcBef>
              <a:spcAft>
                <a:spcPts val="0"/>
              </a:spcAft>
              <a:buSzPts val="1400"/>
              <a:buNone/>
            </a:pPr>
            <a:r>
              <a:rPr b="0" i="0" lang="iw-IL" sz="1800" u="none" strike="noStrike">
                <a:solidFill>
                  <a:srgbClr val="000000"/>
                </a:solidFill>
                <a:latin typeface="Calibri"/>
                <a:ea typeface="Calibri"/>
                <a:cs typeface="Calibri"/>
                <a:sym typeface="Calibri"/>
              </a:rPr>
              <a:t>מה זה סוליטון?</a:t>
            </a:r>
            <a:endParaRPr b="0"/>
          </a:p>
          <a:p>
            <a:pPr indent="-228600" lvl="0" marL="457200" marR="0" rtl="1" algn="r">
              <a:lnSpc>
                <a:spcPct val="100000"/>
              </a:lnSpc>
              <a:spcBef>
                <a:spcPts val="0"/>
              </a:spcBef>
              <a:spcAft>
                <a:spcPts val="0"/>
              </a:spcAft>
              <a:buClr>
                <a:srgbClr val="000000"/>
              </a:buClr>
              <a:buSzPts val="1400"/>
              <a:buFont typeface="Arial"/>
              <a:buNone/>
            </a:pPr>
            <a:r>
              <a:t/>
            </a:r>
            <a:endParaRPr b="0" i="0" sz="1800" u="none" strike="noStrike">
              <a:solidFill>
                <a:srgbClr val="FF0000"/>
              </a:solidFill>
              <a:highlight>
                <a:srgbClr val="FFFF00"/>
              </a:highlight>
              <a:latin typeface="Calibri"/>
              <a:ea typeface="Calibri"/>
              <a:cs typeface="Calibri"/>
              <a:sym typeface="Calibri"/>
            </a:endParaRPr>
          </a:p>
          <a:p>
            <a:pPr indent="-228600" lvl="0" marL="457200" marR="0" rtl="1" algn="r">
              <a:lnSpc>
                <a:spcPct val="100000"/>
              </a:lnSpc>
              <a:spcBef>
                <a:spcPts val="0"/>
              </a:spcBef>
              <a:spcAft>
                <a:spcPts val="0"/>
              </a:spcAft>
              <a:buClr>
                <a:srgbClr val="000000"/>
              </a:buClr>
              <a:buSzPts val="1400"/>
              <a:buFont typeface="Arial"/>
              <a:buNone/>
            </a:pPr>
            <a:r>
              <a:rPr b="0" i="0" lang="iw-IL" sz="1800" u="none" strike="noStrike">
                <a:solidFill>
                  <a:srgbClr val="FF0000"/>
                </a:solidFill>
                <a:highlight>
                  <a:srgbClr val="FFFF00"/>
                </a:highlight>
                <a:latin typeface="Calibri"/>
                <a:ea typeface="Calibri"/>
                <a:cs typeface="Calibri"/>
                <a:sym typeface="Calibri"/>
              </a:rPr>
              <a:t>סוליטון - הוא סט גלים המשמרים את האמפליטודה וצורתם כשמתקדמים במהירות קבועה, לאורך התפשטות ארוכת טווח, בתווך שהוא לא לינארי (הצרה), עם הפסדים ובעל צפיפות לא אחידה. </a:t>
            </a:r>
            <a:endParaRPr/>
          </a:p>
          <a:p>
            <a:pPr indent="-228600" lvl="0" marL="457200" marR="0" rtl="1" algn="r">
              <a:lnSpc>
                <a:spcPct val="100000"/>
              </a:lnSpc>
              <a:spcBef>
                <a:spcPts val="0"/>
              </a:spcBef>
              <a:spcAft>
                <a:spcPts val="0"/>
              </a:spcAft>
              <a:buClr>
                <a:srgbClr val="000000"/>
              </a:buClr>
              <a:buSzPts val="1400"/>
              <a:buFont typeface="Arial"/>
              <a:buNone/>
            </a:pPr>
            <a:r>
              <a:t/>
            </a:r>
            <a:endParaRPr b="0" i="0" sz="1800" u="none" strike="noStrike">
              <a:solidFill>
                <a:srgbClr val="FF0000"/>
              </a:solidFill>
              <a:highlight>
                <a:srgbClr val="FFFF00"/>
              </a:highlight>
              <a:latin typeface="Calibri"/>
              <a:ea typeface="Calibri"/>
              <a:cs typeface="Calibri"/>
              <a:sym typeface="Calibri"/>
            </a:endParaRPr>
          </a:p>
          <a:p>
            <a:pPr indent="-228600" lvl="0" marL="457200" marR="0" rtl="1" algn="r">
              <a:lnSpc>
                <a:spcPct val="100000"/>
              </a:lnSpc>
              <a:spcBef>
                <a:spcPts val="0"/>
              </a:spcBef>
              <a:spcAft>
                <a:spcPts val="0"/>
              </a:spcAft>
              <a:buClr>
                <a:srgbClr val="000000"/>
              </a:buClr>
              <a:buSzPts val="1400"/>
              <a:buFont typeface="Arial"/>
              <a:buNone/>
            </a:pPr>
            <a:r>
              <a:rPr b="0" i="0" lang="iw-IL" sz="1800" u="none" strike="noStrike">
                <a:solidFill>
                  <a:srgbClr val="FF0000"/>
                </a:solidFill>
                <a:highlight>
                  <a:srgbClr val="FFFF00"/>
                </a:highlight>
                <a:latin typeface="Calibri"/>
                <a:ea typeface="Calibri"/>
                <a:cs typeface="Calibri"/>
                <a:sym typeface="Calibri"/>
              </a:rPr>
              <a:t>ניתן לראות זאת במערכות המציגות נפיצה (התרחבות)</a:t>
            </a:r>
            <a:r>
              <a:rPr b="0" i="0" lang="iw-IL" sz="1800" u="none" strike="noStrike">
                <a:solidFill>
                  <a:srgbClr val="000000"/>
                </a:solidFill>
                <a:highlight>
                  <a:srgbClr val="FFFF00"/>
                </a:highlight>
                <a:latin typeface="Calibri"/>
                <a:ea typeface="Calibri"/>
                <a:cs typeface="Calibri"/>
                <a:sym typeface="Calibri"/>
              </a:rPr>
              <a:t>. </a:t>
            </a:r>
            <a:r>
              <a:rPr b="1" i="0" lang="iw-IL" sz="1800" u="none" strike="noStrike">
                <a:solidFill>
                  <a:srgbClr val="000000"/>
                </a:solidFill>
                <a:highlight>
                  <a:srgbClr val="FFFF00"/>
                </a:highlight>
                <a:latin typeface="Calibri"/>
                <a:ea typeface="Calibri"/>
                <a:cs typeface="Calibri"/>
                <a:sym typeface="Calibri"/>
              </a:rPr>
              <a:t> </a:t>
            </a:r>
            <a:endParaRPr/>
          </a:p>
          <a:p>
            <a:pPr indent="-228600" lvl="0" marL="457200" marR="0" rtl="1" algn="r">
              <a:lnSpc>
                <a:spcPct val="100000"/>
              </a:lnSpc>
              <a:spcBef>
                <a:spcPts val="0"/>
              </a:spcBef>
              <a:spcAft>
                <a:spcPts val="0"/>
              </a:spcAft>
              <a:buClr>
                <a:srgbClr val="000000"/>
              </a:buClr>
              <a:buSzPts val="1400"/>
              <a:buFont typeface="Arial"/>
              <a:buNone/>
            </a:pPr>
            <a:r>
              <a:t/>
            </a:r>
            <a:endParaRPr b="1" i="0" sz="1800" u="none" strike="noStrike">
              <a:solidFill>
                <a:srgbClr val="000000"/>
              </a:solidFill>
              <a:highlight>
                <a:srgbClr val="FFFF00"/>
              </a:highlight>
              <a:latin typeface="Calibri"/>
              <a:ea typeface="Calibri"/>
              <a:cs typeface="Calibri"/>
              <a:sym typeface="Calibri"/>
            </a:endParaRPr>
          </a:p>
          <a:p>
            <a:pPr indent="-228600" lvl="0" marL="457200" marR="0" rtl="1" algn="r">
              <a:lnSpc>
                <a:spcPct val="100000"/>
              </a:lnSpc>
              <a:spcBef>
                <a:spcPts val="0"/>
              </a:spcBef>
              <a:spcAft>
                <a:spcPts val="0"/>
              </a:spcAft>
              <a:buClr>
                <a:srgbClr val="000000"/>
              </a:buClr>
              <a:buSzPts val="1400"/>
              <a:buFont typeface="Arial"/>
              <a:buNone/>
            </a:pPr>
            <a:r>
              <a:rPr b="1" i="0" lang="iw-IL" sz="1800" u="none" strike="noStrike">
                <a:solidFill>
                  <a:srgbClr val="000000"/>
                </a:solidFill>
                <a:highlight>
                  <a:srgbClr val="FFFF00"/>
                </a:highlight>
                <a:latin typeface="Calibri"/>
                <a:ea typeface="Calibri"/>
                <a:cs typeface="Calibri"/>
                <a:sym typeface="Calibri"/>
              </a:rPr>
              <a:t>למעשה סוליטון </a:t>
            </a:r>
            <a:r>
              <a:rPr b="1" lang="iw-IL" sz="2800">
                <a:highlight>
                  <a:srgbClr val="FFFF00"/>
                </a:highlight>
                <a:latin typeface="David"/>
                <a:ea typeface="David"/>
                <a:cs typeface="David"/>
                <a:sym typeface="David"/>
              </a:rPr>
              <a:t>נוצר כאשר מתקיים איזון בין התופעה הלא לינארית  - שמצרה את הגל, לבין נפיצה – המרחיבה את הגל. </a:t>
            </a:r>
            <a:endParaRPr b="1" i="0" sz="1800" u="none" cap="none" strike="noStrike">
              <a:highlight>
                <a:srgbClr val="FFFF00"/>
              </a:highlight>
              <a:latin typeface="David"/>
              <a:ea typeface="David"/>
              <a:cs typeface="David"/>
              <a:sym typeface="David"/>
            </a:endParaRPr>
          </a:p>
          <a:p>
            <a:pPr indent="-228600" lvl="0" marL="457200" rtl="1" algn="r">
              <a:lnSpc>
                <a:spcPct val="100000"/>
              </a:lnSpc>
              <a:spcBef>
                <a:spcPts val="0"/>
              </a:spcBef>
              <a:spcAft>
                <a:spcPts val="0"/>
              </a:spcAft>
              <a:buSzPts val="1400"/>
              <a:buNone/>
            </a:pPr>
            <a:r>
              <a:t/>
            </a:r>
            <a:endParaRPr b="0"/>
          </a:p>
          <a:p>
            <a:pPr indent="-228600" lvl="0" marL="457200" marR="0" rtl="0" algn="l">
              <a:lnSpc>
                <a:spcPct val="100000"/>
              </a:lnSpc>
              <a:spcBef>
                <a:spcPts val="0"/>
              </a:spcBef>
              <a:spcAft>
                <a:spcPts val="0"/>
              </a:spcAft>
              <a:buClr>
                <a:srgbClr val="000000"/>
              </a:buClr>
              <a:buSzPts val="1400"/>
              <a:buFont typeface="Arial"/>
              <a:buNone/>
            </a:pPr>
            <a:br>
              <a:rPr b="0" lang="iw-IL"/>
            </a:br>
            <a:br>
              <a:rPr b="0" lang="iw-IL"/>
            </a:br>
            <a:br>
              <a:rPr b="0" lang="iw-IL"/>
            </a:br>
            <a:endParaRPr/>
          </a:p>
        </p:txBody>
      </p:sp>
      <p:sp>
        <p:nvSpPr>
          <p:cNvPr id="193" name="Google Shape;19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iw-IL"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0" name="Google Shape;22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				איתי:</a:t>
            </a:r>
            <a:endParaRPr/>
          </a:p>
          <a:p>
            <a:pPr indent="0" lvl="0" marL="0" rtl="1" algn="r">
              <a:lnSpc>
                <a:spcPct val="100000"/>
              </a:lnSpc>
              <a:spcBef>
                <a:spcPts val="0"/>
              </a:spcBef>
              <a:spcAft>
                <a:spcPts val="0"/>
              </a:spcAft>
              <a:buSzPts val="1400"/>
              <a:buNone/>
            </a:pPr>
            <a:r>
              <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מה שאנחנו יכולים לראות באיור הזה זה למעשה את האבולוציה הספקטרלית של היווצרות הקומב לייזר לארוך השלבים השונים במערכת.</a:t>
            </a:r>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 </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(אם שואלים – זו מערכת דומה לזו שלנו אך לא זהה, ישנו שוני בחלקים 3,4,5 – בחברה שלנו עושים זאת באופן אחר אך זה לא במסגרת הפרויקט)</a:t>
            </a:r>
            <a:endParaRPr/>
          </a:p>
          <a:p>
            <a:pPr indent="0" lvl="0" marL="0" rtl="1" algn="r">
              <a:lnSpc>
                <a:spcPct val="100000"/>
              </a:lnSpc>
              <a:spcBef>
                <a:spcPts val="0"/>
              </a:spcBef>
              <a:spcAft>
                <a:spcPts val="0"/>
              </a:spcAft>
              <a:buSzPts val="1400"/>
              <a:buNone/>
            </a:pPr>
            <a:br>
              <a:rPr b="0" i="0" lang="iw-IL">
                <a:solidFill>
                  <a:srgbClr val="202124"/>
                </a:solidFill>
                <a:latin typeface="Roboto"/>
                <a:ea typeface="Roboto"/>
                <a:cs typeface="Roboto"/>
                <a:sym typeface="Roboto"/>
              </a:rPr>
            </a:br>
            <a:r>
              <a:rPr b="0" i="0" lang="iw-IL">
                <a:solidFill>
                  <a:srgbClr val="202124"/>
                </a:solidFill>
                <a:latin typeface="Roboto"/>
                <a:ea typeface="Roboto"/>
                <a:cs typeface="Roboto"/>
                <a:sym typeface="Roboto"/>
              </a:rPr>
              <a:t>בכדי לעורר את התופעה צריך להאיר באמצעות מקור אור -  לייזר בעל אורך גל יחיד כזה שתואם את המערכת, בהספק </a:t>
            </a:r>
            <a:r>
              <a:rPr lang="iw-IL" sz="1200">
                <a:latin typeface="David"/>
                <a:ea typeface="David"/>
                <a:cs typeface="David"/>
                <a:sym typeface="David"/>
              </a:rPr>
              <a:t>מספיק</a:t>
            </a:r>
            <a:r>
              <a:rPr b="0" i="0" lang="iw-IL">
                <a:solidFill>
                  <a:srgbClr val="202124"/>
                </a:solidFill>
                <a:latin typeface="Roboto"/>
                <a:ea typeface="Roboto"/>
                <a:cs typeface="Roboto"/>
                <a:sym typeface="Roboto"/>
              </a:rPr>
              <a:t> גבוה אל הסיב - כדי לעורר תופעה לא לינארית. </a:t>
            </a:r>
            <a:endParaRPr/>
          </a:p>
          <a:p>
            <a:pPr indent="0" lvl="0" marL="0" rtl="1" algn="r">
              <a:lnSpc>
                <a:spcPct val="100000"/>
              </a:lnSpc>
              <a:spcBef>
                <a:spcPts val="0"/>
              </a:spcBef>
              <a:spcAft>
                <a:spcPts val="0"/>
              </a:spcAft>
              <a:buSzPts val="1400"/>
              <a:buNone/>
            </a:pPr>
            <a:br>
              <a:rPr b="0" i="0" lang="iw-IL">
                <a:solidFill>
                  <a:srgbClr val="202124"/>
                </a:solidFill>
                <a:latin typeface="Roboto"/>
                <a:ea typeface="Roboto"/>
                <a:cs typeface="Roboto"/>
                <a:sym typeface="Roboto"/>
              </a:rPr>
            </a:br>
            <a:r>
              <a:rPr b="0" i="0" lang="iw-IL">
                <a:solidFill>
                  <a:srgbClr val="202124"/>
                </a:solidFill>
                <a:latin typeface="Roboto"/>
                <a:ea typeface="Roboto"/>
                <a:cs typeface="Roboto"/>
                <a:sym typeface="Roboto"/>
              </a:rPr>
              <a:t>הגל מתפשט לאורך הסיב וחלק ממנו עובר </a:t>
            </a:r>
            <a:r>
              <a:rPr b="0" i="0" lang="iw-IL">
                <a:solidFill>
                  <a:srgbClr val="FF0000"/>
                </a:solidFill>
                <a:latin typeface="Roboto"/>
                <a:ea typeface="Roboto"/>
                <a:cs typeface="Roboto"/>
                <a:sym typeface="Roboto"/>
              </a:rPr>
              <a:t>בצימוד </a:t>
            </a:r>
            <a:r>
              <a:rPr b="0" i="0" lang="iw-IL">
                <a:solidFill>
                  <a:srgbClr val="202124"/>
                </a:solidFill>
                <a:latin typeface="Roboto"/>
                <a:ea typeface="Roboto"/>
                <a:cs typeface="Roboto"/>
                <a:sym typeface="Roboto"/>
              </a:rPr>
              <a:t>אל המיקרו-רינג -רזונטור – "טבעת תהודה".</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כל עוד אורך הגל היוצא מהלייזר תואם את אורך הגל עבורו מתוכננת טבעת התהודה, </a:t>
            </a:r>
            <a:r>
              <a:rPr lang="iw-IL" sz="1200"/>
              <a:t>הגל המתפשט, כתוצאה מגאומטרית הטבעת ואופן התפשטות הגל בה יוצר תהודה</a:t>
            </a:r>
            <a:r>
              <a:rPr b="0" i="0" lang="iw-IL">
                <a:solidFill>
                  <a:srgbClr val="202124"/>
                </a:solidFill>
                <a:latin typeface="Roboto"/>
                <a:ea typeface="Roboto"/>
                <a:cs typeface="Roboto"/>
                <a:sym typeface="Roboto"/>
              </a:rPr>
              <a:t> </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br>
              <a:rPr b="0" i="0" lang="iw-IL">
                <a:solidFill>
                  <a:srgbClr val="202124"/>
                </a:solidFill>
                <a:latin typeface="Roboto"/>
                <a:ea typeface="Roboto"/>
                <a:cs typeface="Roboto"/>
                <a:sym typeface="Roboto"/>
              </a:rPr>
            </a:br>
            <a:r>
              <a:rPr b="0" i="0" lang="iw-IL">
                <a:solidFill>
                  <a:srgbClr val="202124"/>
                </a:solidFill>
                <a:latin typeface="Roboto"/>
                <a:ea typeface="Roboto"/>
                <a:cs typeface="Roboto"/>
                <a:sym typeface="Roboto"/>
              </a:rPr>
              <a:t>מהתהודה ייווצרו גלים עומדים שחוזרים בצימוד אל הסיב בהפרשי פאזה וכך מתקבל מסרק תדרים –למעשה רק התדרים שרזוננטים לטבעת התהודה שורדים.</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לאחר מכן מבוצעים סינון והגברה של האות (תהליך לסינון האות המרכזי), מעבר לסיב אופטי לא לינארי –שנותן לנו נרמול העוצמה במערך הפולסים, כניסה למוליך גל מסוג סיליקון נייטרייד ובסוף התהליך מתקבל ספקטרום תדרים רחב בעל עוצמה אחידה.</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הערה לעצמי:</a:t>
            </a:r>
            <a:endParaRPr/>
          </a:p>
          <a:p>
            <a:pPr indent="0" lvl="0" marL="0" rtl="1" algn="r">
              <a:lnSpc>
                <a:spcPct val="100000"/>
              </a:lnSpc>
              <a:spcBef>
                <a:spcPts val="0"/>
              </a:spcBef>
              <a:spcAft>
                <a:spcPts val="0"/>
              </a:spcAft>
              <a:buSzPts val="1400"/>
              <a:buNone/>
            </a:pPr>
            <a:r>
              <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כשמדובר על מערכת לינארית לא נוצרים תדרים חדשים, התדרים שאנחנו מכנסים אלו התדרים שמקבלים במוצא. </a:t>
            </a:r>
            <a:endParaRPr/>
          </a:p>
          <a:p>
            <a:pPr indent="0" lvl="0" marL="0" rtl="1" algn="r">
              <a:lnSpc>
                <a:spcPct val="100000"/>
              </a:lnSpc>
              <a:spcBef>
                <a:spcPts val="0"/>
              </a:spcBef>
              <a:spcAft>
                <a:spcPts val="0"/>
              </a:spcAft>
              <a:buSzPts val="1400"/>
              <a:buNone/>
            </a:pPr>
            <a:r>
              <a:t/>
            </a:r>
            <a:endParaRPr b="0" i="0">
              <a:solidFill>
                <a:srgbClr val="202124"/>
              </a:solidFill>
              <a:latin typeface="Roboto"/>
              <a:ea typeface="Roboto"/>
              <a:cs typeface="Roboto"/>
              <a:sym typeface="Roboto"/>
            </a:endParaRPr>
          </a:p>
          <a:p>
            <a:pPr indent="0" lvl="0" marL="0" rtl="1" algn="r">
              <a:lnSpc>
                <a:spcPct val="100000"/>
              </a:lnSpc>
              <a:spcBef>
                <a:spcPts val="0"/>
              </a:spcBef>
              <a:spcAft>
                <a:spcPts val="0"/>
              </a:spcAft>
              <a:buSzPts val="1400"/>
              <a:buNone/>
            </a:pPr>
            <a:r>
              <a:rPr b="0" i="0" lang="iw-IL">
                <a:solidFill>
                  <a:srgbClr val="202124"/>
                </a:solidFill>
                <a:latin typeface="Roboto"/>
                <a:ea typeface="Roboto"/>
                <a:cs typeface="Roboto"/>
                <a:sym typeface="Roboto"/>
              </a:rPr>
              <a:t>כאשר מדובר במערכת לא לינארית כתוצאה מרכיבים לא לנארים ישנה היווצרות של תדרים נוספים, התדרים הנופסים שנוצרים/  שורדים הם אך ורק אלו שרזונטים לטבעת התהודה ובכך יש לנו שליטה על אילו תדרים נרצה ליצור. </a:t>
            </a:r>
            <a:endParaRPr/>
          </a:p>
          <a:p>
            <a:pPr indent="0" lvl="0" marL="0" rtl="1" algn="r">
              <a:lnSpc>
                <a:spcPct val="100000"/>
              </a:lnSpc>
              <a:spcBef>
                <a:spcPts val="0"/>
              </a:spcBef>
              <a:spcAft>
                <a:spcPts val="0"/>
              </a:spcAft>
              <a:buSzPts val="1400"/>
              <a:buNone/>
            </a:pPr>
            <a:r>
              <a:t/>
            </a:r>
            <a:endParaRPr b="0" i="0">
              <a:solidFill>
                <a:srgbClr val="202124"/>
              </a:solidFill>
              <a:latin typeface="Roboto"/>
              <a:ea typeface="Roboto"/>
              <a:cs typeface="Roboto"/>
              <a:sym typeface="Roboto"/>
            </a:endParaRPr>
          </a:p>
        </p:txBody>
      </p:sp>
      <p:sp>
        <p:nvSpPr>
          <p:cNvPr id="221" name="Google Shape;221;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400"/>
              <a:buFont typeface="Arial"/>
              <a:buNone/>
            </a:pPr>
            <a:fld id="{00000000-1234-1234-1234-123412341234}" type="slidenum">
              <a:rPr lang="iw-IL"/>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1" algn="r">
              <a:lnSpc>
                <a:spcPct val="100000"/>
              </a:lnSpc>
              <a:spcBef>
                <a:spcPts val="0"/>
              </a:spcBef>
              <a:spcAft>
                <a:spcPts val="0"/>
              </a:spcAft>
              <a:buClr>
                <a:schemeClr val="dk1"/>
              </a:buClr>
              <a:buSzPts val="1200"/>
              <a:buFont typeface="Calibri"/>
              <a:buNone/>
            </a:pPr>
            <a:r>
              <a:rPr lang="iw-IL"/>
              <a:t>				טאל:</a:t>
            </a:r>
            <a:endParaRPr/>
          </a:p>
          <a:p>
            <a:pPr indent="0" lvl="0" marL="0" marR="0" rtl="1" algn="r">
              <a:lnSpc>
                <a:spcPct val="100000"/>
              </a:lnSpc>
              <a:spcBef>
                <a:spcPts val="0"/>
              </a:spcBef>
              <a:spcAft>
                <a:spcPts val="0"/>
              </a:spcAft>
              <a:buClr>
                <a:schemeClr val="dk1"/>
              </a:buClr>
              <a:buSzPts val="1200"/>
              <a:buFont typeface="Calibri"/>
              <a:buNone/>
            </a:pPr>
            <a:r>
              <a:t/>
            </a:r>
            <a:endParaRPr/>
          </a:p>
          <a:p>
            <a:pPr indent="0" lvl="0" marL="0" marR="0" rtl="1" algn="r">
              <a:lnSpc>
                <a:spcPct val="100000"/>
              </a:lnSpc>
              <a:spcBef>
                <a:spcPts val="0"/>
              </a:spcBef>
              <a:spcAft>
                <a:spcPts val="0"/>
              </a:spcAft>
              <a:buClr>
                <a:schemeClr val="dk1"/>
              </a:buClr>
              <a:buSzPts val="1200"/>
              <a:buFont typeface="Calibri"/>
              <a:buNone/>
            </a:pPr>
            <a:r>
              <a:t/>
            </a:r>
            <a:endParaRPr/>
          </a:p>
          <a:p>
            <a:pPr indent="0" lvl="0" marL="0" rtl="1" algn="r">
              <a:lnSpc>
                <a:spcPct val="100000"/>
              </a:lnSpc>
              <a:spcBef>
                <a:spcPts val="0"/>
              </a:spcBef>
              <a:spcAft>
                <a:spcPts val="0"/>
              </a:spcAft>
              <a:buSzPts val="1400"/>
              <a:buNone/>
            </a:pPr>
            <a:r>
              <a:rPr lang="iw-IL"/>
              <a:t>כעת נציג את מערך הניסוי באופן מעשי ובאופן תיאורטי (סימולציה).</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מערכת הניסוי המעשי מורכבת מ:</a:t>
            </a:r>
            <a:br>
              <a:rPr lang="iw-IL"/>
            </a:br>
            <a:endParaRPr/>
          </a:p>
          <a:p>
            <a:pPr indent="0" lvl="0" marL="0" rtl="1" algn="r">
              <a:lnSpc>
                <a:spcPct val="100000"/>
              </a:lnSpc>
              <a:spcBef>
                <a:spcPts val="0"/>
              </a:spcBef>
              <a:spcAft>
                <a:spcPts val="0"/>
              </a:spcAft>
              <a:buSzPts val="1400"/>
              <a:buNone/>
            </a:pPr>
            <a:r>
              <a:rPr lang="iw-IL"/>
              <a:t>מקור אור (לייזר) 		מתכוונן 		טווח סי בנד.</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הגברה (EDFA) –  </a:t>
            </a:r>
            <a:r>
              <a:rPr lang="iw-IL">
                <a:latin typeface="David"/>
                <a:ea typeface="David"/>
                <a:cs typeface="David"/>
                <a:sym typeface="David"/>
              </a:rPr>
              <a:t>מגבר אופטי אשר משתמש ביוני אֵרְבִּיּוּם להגברת אות - מתאים לעבודה ב C BAND</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הצ'יפ הפוטוני (PIC) שניתן לראות בשקופית באמצע, תוכנן על גבי סיליקון נייטרייד כפי שציינו קודם.</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הצ'פי מכיל בתוכו מיקרו טבעות תהודה עם גדלים ומאפיינים שונים.</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הצ'יפ בעל מערכי סיבים אופטיים הנקראים "פייבר אריי", אשר כל סיב מחובר לטבעת אחרת.</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מכשיר מדידה (OSA) לניתוח וביצוע אנליזה של האות במוצא המערכת. </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				איתי:</a:t>
            </a:r>
            <a:endParaRPr/>
          </a:p>
          <a:p>
            <a:pPr indent="0" lvl="0" marL="0" rtl="1" algn="r">
              <a:lnSpc>
                <a:spcPct val="100000"/>
              </a:lnSpc>
              <a:spcBef>
                <a:spcPts val="0"/>
              </a:spcBef>
              <a:spcAft>
                <a:spcPts val="0"/>
              </a:spcAft>
              <a:buSzPts val="1400"/>
              <a:buNone/>
            </a:pPr>
            <a:r>
              <a:t/>
            </a:r>
            <a:endParaRPr/>
          </a:p>
          <a:p>
            <a:pPr indent="0" lvl="0" marL="0" rtl="1" algn="r">
              <a:lnSpc>
                <a:spcPct val="100000"/>
              </a:lnSpc>
              <a:spcBef>
                <a:spcPts val="0"/>
              </a:spcBef>
              <a:spcAft>
                <a:spcPts val="0"/>
              </a:spcAft>
              <a:buSzPts val="1400"/>
              <a:buNone/>
            </a:pPr>
            <a:r>
              <a:rPr lang="iw-IL"/>
              <a:t>לצורך בניית מודל הסימולציה השתמשנו בכלי בשם </a:t>
            </a:r>
            <a:r>
              <a:rPr lang="iw-IL">
                <a:latin typeface="David"/>
                <a:ea typeface="David"/>
                <a:cs typeface="David"/>
                <a:sym typeface="David"/>
              </a:rPr>
              <a:t>VPI Design Suite,  </a:t>
            </a:r>
            <a:endParaRPr/>
          </a:p>
          <a:p>
            <a:pPr indent="0" lvl="0" marL="0" rtl="1" algn="r">
              <a:lnSpc>
                <a:spcPct val="100000"/>
              </a:lnSpc>
              <a:spcBef>
                <a:spcPts val="0"/>
              </a:spcBef>
              <a:spcAft>
                <a:spcPts val="0"/>
              </a:spcAft>
              <a:buSzPts val="1400"/>
              <a:buNone/>
            </a:pPr>
            <a:r>
              <a:t/>
            </a:r>
            <a:endParaRPr>
              <a:latin typeface="David"/>
              <a:ea typeface="David"/>
              <a:cs typeface="David"/>
              <a:sym typeface="David"/>
            </a:endParaRPr>
          </a:p>
          <a:p>
            <a:pPr indent="0" lvl="0" marL="0" rtl="1" algn="r">
              <a:lnSpc>
                <a:spcPct val="100000"/>
              </a:lnSpc>
              <a:spcBef>
                <a:spcPts val="0"/>
              </a:spcBef>
              <a:spcAft>
                <a:spcPts val="0"/>
              </a:spcAft>
              <a:buSzPts val="1400"/>
              <a:buNone/>
            </a:pPr>
            <a:r>
              <a:rPr lang="iw-IL">
                <a:latin typeface="David"/>
                <a:ea typeface="David"/>
                <a:cs typeface="David"/>
                <a:sym typeface="David"/>
              </a:rPr>
              <a:t>בעזרתו מימשנו את מערכת הניסוי, חשוב לציין כי חלק מהרכיבים שהשתמשנו בהם הינם אידיאליים. </a:t>
            </a:r>
            <a:endParaRPr/>
          </a:p>
          <a:p>
            <a:pPr indent="0" lvl="0" marL="0" rtl="1" algn="r">
              <a:lnSpc>
                <a:spcPct val="100000"/>
              </a:lnSpc>
              <a:spcBef>
                <a:spcPts val="0"/>
              </a:spcBef>
              <a:spcAft>
                <a:spcPts val="0"/>
              </a:spcAft>
              <a:buSzPts val="1400"/>
              <a:buNone/>
            </a:pPr>
            <a:r>
              <a:t/>
            </a:r>
            <a:endParaRPr>
              <a:latin typeface="David"/>
              <a:ea typeface="David"/>
              <a:cs typeface="David"/>
              <a:sym typeface="David"/>
            </a:endParaRPr>
          </a:p>
          <a:p>
            <a:pPr indent="0" lvl="0" marL="0" rtl="1" algn="r">
              <a:lnSpc>
                <a:spcPct val="100000"/>
              </a:lnSpc>
              <a:spcBef>
                <a:spcPts val="0"/>
              </a:spcBef>
              <a:spcAft>
                <a:spcPts val="0"/>
              </a:spcAft>
              <a:buSzPts val="1400"/>
              <a:buNone/>
            </a:pPr>
            <a:r>
              <a:rPr lang="iw-IL">
                <a:latin typeface="David"/>
                <a:ea typeface="David"/>
                <a:cs typeface="David"/>
                <a:sym typeface="David"/>
              </a:rPr>
              <a:t>נציין גם  כי הכלי לא מדמה התפשטות הגלים באופן מעשי מאחר ומדובר בסימולציה מורכבת מאוד שכל ריצה שלה לוקחת זמן רב ודורשת כוח מיחשוב רב.</a:t>
            </a:r>
            <a:endParaRPr/>
          </a:p>
          <a:p>
            <a:pPr indent="0" lvl="0" marL="0" rtl="1" algn="r">
              <a:lnSpc>
                <a:spcPct val="100000"/>
              </a:lnSpc>
              <a:spcBef>
                <a:spcPts val="0"/>
              </a:spcBef>
              <a:spcAft>
                <a:spcPts val="0"/>
              </a:spcAft>
              <a:buSzPts val="1400"/>
              <a:buNone/>
            </a:pPr>
            <a:r>
              <a:t/>
            </a:r>
            <a:endParaRPr>
              <a:latin typeface="David"/>
              <a:ea typeface="David"/>
              <a:cs typeface="David"/>
              <a:sym typeface="David"/>
            </a:endParaRPr>
          </a:p>
          <a:p>
            <a:pPr indent="0" lvl="0" marL="0" rtl="1" algn="r">
              <a:lnSpc>
                <a:spcPct val="100000"/>
              </a:lnSpc>
              <a:spcBef>
                <a:spcPts val="0"/>
              </a:spcBef>
              <a:spcAft>
                <a:spcPts val="0"/>
              </a:spcAft>
              <a:buSzPts val="1400"/>
              <a:buNone/>
            </a:pPr>
            <a:r>
              <a:rPr lang="iw-IL">
                <a:latin typeface="David"/>
                <a:ea typeface="David"/>
                <a:cs typeface="David"/>
                <a:sym typeface="David"/>
              </a:rPr>
              <a:t>הכלי למעשה  מוצא פתרון נומרי של נוסחאות שרדינגר להתפשטות והחזרה של גלים </a:t>
            </a:r>
            <a:endParaRPr/>
          </a:p>
          <a:p>
            <a:pPr indent="0" lvl="0" marL="0" rtl="1" algn="r">
              <a:lnSpc>
                <a:spcPct val="100000"/>
              </a:lnSpc>
              <a:spcBef>
                <a:spcPts val="0"/>
              </a:spcBef>
              <a:spcAft>
                <a:spcPts val="0"/>
              </a:spcAft>
              <a:buSzPts val="1400"/>
              <a:buNone/>
            </a:pPr>
            <a:r>
              <a:t/>
            </a:r>
            <a:endParaRPr>
              <a:latin typeface="David"/>
              <a:ea typeface="David"/>
              <a:cs typeface="David"/>
              <a:sym typeface="David"/>
            </a:endParaRPr>
          </a:p>
          <a:p>
            <a:pPr indent="0" lvl="0" marL="0" rtl="1" algn="r">
              <a:lnSpc>
                <a:spcPct val="100000"/>
              </a:lnSpc>
              <a:spcBef>
                <a:spcPts val="0"/>
              </a:spcBef>
              <a:spcAft>
                <a:spcPts val="0"/>
              </a:spcAft>
              <a:buSzPts val="1400"/>
              <a:buNone/>
            </a:pPr>
            <a:r>
              <a:rPr lang="iw-IL">
                <a:latin typeface="David"/>
                <a:ea typeface="David"/>
                <a:cs typeface="David"/>
                <a:sym typeface="David"/>
              </a:rPr>
              <a:t>ובגלל זה ישנם פרמטרים פיזיקאלים שלא נלקחים בחשבון בסימולציה, אך היא נותנת לנו קירוב די טוב לעולם האמיתי.</a:t>
            </a:r>
            <a:endParaRPr>
              <a:latin typeface="David"/>
              <a:ea typeface="David"/>
              <a:cs typeface="David"/>
              <a:sym typeface="David"/>
            </a:endParaRPr>
          </a:p>
        </p:txBody>
      </p:sp>
      <p:sp>
        <p:nvSpPr>
          <p:cNvPr id="232" name="Google Shape;232;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400"/>
              <a:buFont typeface="Arial"/>
              <a:buNone/>
            </a:pPr>
            <a:fld id="{00000000-1234-1234-1234-123412341234}" type="slidenum">
              <a:rPr lang="iw-IL"/>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9" name="Google Shape;249;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rtl="1" algn="r">
              <a:lnSpc>
                <a:spcPct val="100000"/>
              </a:lnSpc>
              <a:spcBef>
                <a:spcPts val="0"/>
              </a:spcBef>
              <a:spcAft>
                <a:spcPts val="0"/>
              </a:spcAft>
              <a:buSzPts val="1400"/>
              <a:buNone/>
            </a:pPr>
            <a:r>
              <a:rPr lang="iw-IL"/>
              <a:t>					טאל:</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טוב אז בשקופית הזו אנחנו נרצה לשקף לכם את התהליך שעברנו במחקר עד לקבל התופעה.</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הניסוי והמחקר שאנחנו ערכנו הוא חדשני ואין הסברים מפורטים על תהליך הניסוי המעשי והתיאורטי בספרות המקצועית.</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לאחר מחקר מעמיק וניסוי ותהייה, הגענו למספרים ולפרמטרים המדויקים שיוצרים לנו את המצב הרצוי.</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על השקופית רשומים הפרמטרים הקבועים איתם עבדנו כדי לחקור את התופעה ולגלות אותה.</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תמונה 1 ימין למעלה - בהתחלה רואים אורך גל בודד (אות הלייזר באורך גל של nm1549.5, אורך גל שהטבעת תוכננה לעבוד בו) המצוי בטווח הלינארי (הספק מערכת נמוך יחסית).</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תמונה 2 שמאל למעלה – הגברנו את ההספק במערכת (ע"י הEDFA) וניתן לראות תחילת היווצרות הרמוניות שמעידות על כך שאנחנו בתחום הלא לינארי.</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תמונה 3 ימין למטה – 	לאחר משחק עם אורך הגל </a:t>
            </a:r>
            <a:r>
              <a:rPr lang="iw-IL">
                <a:solidFill>
                  <a:srgbClr val="FF0000"/>
                </a:solidFill>
              </a:rPr>
              <a:t>המערכת </a:t>
            </a:r>
            <a:r>
              <a:rPr lang="iw-IL"/>
              <a:t>הצלחנו להגיע לפרמטרים מדוייקים שיוצרים תהודה במערכת ונוצרת התופעה כמו בתמונה.</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תמונה 4 שמאל למטה -  הרחבנו את הספקטרום במכשיר המדידה לצורך קבלת תמונה ויזואלית טובה יותר שממחישה טוב את המחקר - ניתן לראות שמאורך גל יחיד קיבלנו ספקטרום רחב המכיל מאות אורכי גל.</a:t>
            </a:r>
            <a:endParaRPr/>
          </a:p>
          <a:p>
            <a:pPr indent="-228600" lvl="0" marL="457200" rtl="1" algn="r">
              <a:lnSpc>
                <a:spcPct val="100000"/>
              </a:lnSpc>
              <a:spcBef>
                <a:spcPts val="0"/>
              </a:spcBef>
              <a:spcAft>
                <a:spcPts val="0"/>
              </a:spcAft>
              <a:buSzPts val="1400"/>
              <a:buNone/>
            </a:pPr>
            <a:r>
              <a:t/>
            </a:r>
            <a:endParaRPr/>
          </a:p>
        </p:txBody>
      </p:sp>
      <p:sp>
        <p:nvSpPr>
          <p:cNvPr id="250" name="Google Shape;250;p4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iw-IL"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rtl="1" algn="r">
              <a:lnSpc>
                <a:spcPct val="100000"/>
              </a:lnSpc>
              <a:spcBef>
                <a:spcPts val="0"/>
              </a:spcBef>
              <a:spcAft>
                <a:spcPts val="0"/>
              </a:spcAft>
              <a:buSzPts val="1400"/>
              <a:buNone/>
            </a:pPr>
            <a:r>
              <a:rPr lang="iw-IL"/>
              <a:t>						איתי:</a:t>
            </a:r>
            <a:endParaRPr/>
          </a:p>
          <a:p>
            <a:pPr indent="-228600" lvl="0" marL="457200" rtl="1" algn="r">
              <a:lnSpc>
                <a:spcPct val="100000"/>
              </a:lnSpc>
              <a:spcBef>
                <a:spcPts val="0"/>
              </a:spcBef>
              <a:spcAft>
                <a:spcPts val="0"/>
              </a:spcAft>
              <a:buSzPts val="1400"/>
              <a:buNone/>
            </a:pPr>
            <a:r>
              <a:rPr lang="iw-IL"/>
              <a:t>אז אחרי שמדדנו את התופעה מימשנו את מערכת הניסוי בסימולטור </a:t>
            </a:r>
            <a:endParaRPr/>
          </a:p>
          <a:p>
            <a:pPr indent="-228600" lvl="0" marL="457200" rtl="1" algn="r">
              <a:lnSpc>
                <a:spcPct val="100000"/>
              </a:lnSpc>
              <a:spcBef>
                <a:spcPts val="0"/>
              </a:spcBef>
              <a:spcAft>
                <a:spcPts val="0"/>
              </a:spcAft>
              <a:buSzPts val="1400"/>
              <a:buNone/>
            </a:pPr>
            <a:r>
              <a:t/>
            </a:r>
            <a:endParaRPr/>
          </a:p>
          <a:p>
            <a:pPr indent="-228600" lvl="0" marL="457200" marR="0" rtl="1" algn="r">
              <a:lnSpc>
                <a:spcPct val="100000"/>
              </a:lnSpc>
              <a:spcBef>
                <a:spcPts val="0"/>
              </a:spcBef>
              <a:spcAft>
                <a:spcPts val="0"/>
              </a:spcAft>
              <a:buClr>
                <a:srgbClr val="000000"/>
              </a:buClr>
              <a:buSzPts val="1400"/>
              <a:buFont typeface="Arial"/>
              <a:buNone/>
            </a:pPr>
            <a:r>
              <a:rPr lang="iw-IL"/>
              <a:t>בשקף זה אנו ממחישים את תהליך המדידה הראשוני שהצגנו בשקף הקודם על ידי הסימולטור שבנינו. </a:t>
            </a:r>
            <a:endParaRPr/>
          </a:p>
          <a:p>
            <a:pPr indent="-228600" lvl="0" marL="457200" marR="0" rtl="1" algn="r">
              <a:lnSpc>
                <a:spcPct val="100000"/>
              </a:lnSpc>
              <a:spcBef>
                <a:spcPts val="0"/>
              </a:spcBef>
              <a:spcAft>
                <a:spcPts val="0"/>
              </a:spcAft>
              <a:buClr>
                <a:srgbClr val="000000"/>
              </a:buClr>
              <a:buSzPts val="1400"/>
              <a:buFont typeface="Arial"/>
              <a:buNone/>
            </a:pPr>
            <a:r>
              <a:t/>
            </a:r>
            <a:endParaRPr/>
          </a:p>
          <a:p>
            <a:pPr indent="-228600" lvl="0" marL="457200" rtl="1" algn="r">
              <a:lnSpc>
                <a:spcPct val="100000"/>
              </a:lnSpc>
              <a:spcBef>
                <a:spcPts val="0"/>
              </a:spcBef>
              <a:spcAft>
                <a:spcPts val="0"/>
              </a:spcAft>
              <a:buSzPts val="1400"/>
              <a:buNone/>
            </a:pPr>
            <a:r>
              <a:rPr lang="iw-IL"/>
              <a:t>איור 7 –ניתן לראות את פונקציית התמסורת של הטבעת במערכת שלנו ולראות את ההתנהגות שלה כתלות בתדר (מקדם הצימוד משתנה כתלות בתדר/ אורך הגל), את המחוזרים השונים (FSR) שתוכננה אליו ולחלץ בקלות את אורך הגל שיכניס את המערכת למצב תהודה. </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נשים לב שנצפית התנהגות שונה לאורך התדר וישנם מחוזרים בהם הNOTCH  עמוק יותר וכאלו בעלי פחות רעש דבר שנרצה להשתמש בו לצורך בחירת האורך גל בהמשך.</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לצערנו לא יכולנו לבצע אפיון זה בניסוי שלנו מאחר והרזוליציה של מכשיר המדידה שלנו נמוכה מאשר הרזולוציה הנדרשת כדי למפות את הפונקציית התמסורת של טבעת התהודה וציוד מדידה כזה יקר ולא היה זמין לנו במסגרת הפרויקט. </a:t>
            </a:r>
            <a:endParaRPr/>
          </a:p>
          <a:p>
            <a:pPr indent="-228600" lvl="0" marL="457200" rtl="1" algn="r">
              <a:lnSpc>
                <a:spcPct val="100000"/>
              </a:lnSpc>
              <a:spcBef>
                <a:spcPts val="0"/>
              </a:spcBef>
              <a:spcAft>
                <a:spcPts val="0"/>
              </a:spcAft>
              <a:buSzPts val="1400"/>
              <a:buNone/>
            </a:pPr>
            <a:r>
              <a:t/>
            </a:r>
            <a:endParaRPr/>
          </a:p>
          <a:p>
            <a:pPr indent="-228600" lvl="0" marL="457200" marR="0" rtl="1" algn="r">
              <a:lnSpc>
                <a:spcPct val="100000"/>
              </a:lnSpc>
              <a:spcBef>
                <a:spcPts val="0"/>
              </a:spcBef>
              <a:spcAft>
                <a:spcPts val="0"/>
              </a:spcAft>
              <a:buClr>
                <a:srgbClr val="000000"/>
              </a:buClr>
              <a:buSzPts val="1400"/>
              <a:buFont typeface="Arial"/>
              <a:buNone/>
            </a:pPr>
            <a:r>
              <a:rPr lang="iw-IL"/>
              <a:t>איור 8–בתמונה זו ניתן לראות את מקור האור – אורך גל יחיד ללא תוספת הגבר.</a:t>
            </a:r>
            <a:endParaRPr/>
          </a:p>
          <a:p>
            <a:pPr indent="-228600" lvl="0" marL="457200" marR="0" rtl="1" algn="r">
              <a:lnSpc>
                <a:spcPct val="100000"/>
              </a:lnSpc>
              <a:spcBef>
                <a:spcPts val="0"/>
              </a:spcBef>
              <a:spcAft>
                <a:spcPts val="0"/>
              </a:spcAft>
              <a:buClr>
                <a:srgbClr val="000000"/>
              </a:buClr>
              <a:buSzPts val="1400"/>
              <a:buFont typeface="Arial"/>
              <a:buNone/>
            </a:pPr>
            <a:r>
              <a:t/>
            </a:r>
            <a:endParaRPr/>
          </a:p>
          <a:p>
            <a:pPr indent="-228600" lvl="0" marL="457200" marR="0" rtl="1" algn="r">
              <a:lnSpc>
                <a:spcPct val="100000"/>
              </a:lnSpc>
              <a:spcBef>
                <a:spcPts val="0"/>
              </a:spcBef>
              <a:spcAft>
                <a:spcPts val="0"/>
              </a:spcAft>
              <a:buClr>
                <a:srgbClr val="000000"/>
              </a:buClr>
              <a:buSzPts val="1400"/>
              <a:buFont typeface="Arial"/>
              <a:buNone/>
            </a:pPr>
            <a:r>
              <a:rPr lang="iw-IL"/>
              <a:t>איור 9–  תוספת הגבר למערכת (מתפרש כתזוזה של אורך הגל מפני שהם תלויים זה בזה) ניתן לראות עירור התופעה הלא לינארית,  מתחילה היווצרות הרמוניות. </a:t>
            </a:r>
            <a:endParaRPr/>
          </a:p>
          <a:p>
            <a:pPr indent="-228600" lvl="0" marL="457200" marR="0" rtl="1" algn="r">
              <a:lnSpc>
                <a:spcPct val="100000"/>
              </a:lnSpc>
              <a:spcBef>
                <a:spcPts val="0"/>
              </a:spcBef>
              <a:spcAft>
                <a:spcPts val="0"/>
              </a:spcAft>
              <a:buClr>
                <a:srgbClr val="000000"/>
              </a:buClr>
              <a:buSzPts val="1400"/>
              <a:buFont typeface="Arial"/>
              <a:buNone/>
            </a:pPr>
            <a:r>
              <a:rPr lang="iw-IL"/>
              <a:t> </a:t>
            </a:r>
            <a:endParaRPr/>
          </a:p>
          <a:p>
            <a:pPr indent="-228600" lvl="0" marL="457200" marR="0" rtl="1" algn="r">
              <a:lnSpc>
                <a:spcPct val="100000"/>
              </a:lnSpc>
              <a:spcBef>
                <a:spcPts val="0"/>
              </a:spcBef>
              <a:spcAft>
                <a:spcPts val="0"/>
              </a:spcAft>
              <a:buClr>
                <a:srgbClr val="000000"/>
              </a:buClr>
              <a:buSzPts val="1400"/>
              <a:buFont typeface="Arial"/>
              <a:buNone/>
            </a:pPr>
            <a:r>
              <a:rPr lang="iw-IL"/>
              <a:t>איור 10–  לבסוף לאחר שהוספנו הגבר למערכת ונכוון את אורך הגל לאורך גל כזה שיכניס אותנו למצב תהודה שחילצנו מאופין פונקציית התמסורת של טבעת התהודה – מתקבל מסרק התדרים</a:t>
            </a:r>
            <a:endParaRPr/>
          </a:p>
          <a:p>
            <a:pPr indent="-228600" lvl="0" marL="457200" marR="0" rtl="1" algn="r">
              <a:lnSpc>
                <a:spcPct val="100000"/>
              </a:lnSpc>
              <a:spcBef>
                <a:spcPts val="0"/>
              </a:spcBef>
              <a:spcAft>
                <a:spcPts val="0"/>
              </a:spcAft>
              <a:buClr>
                <a:srgbClr val="000000"/>
              </a:buClr>
              <a:buSzPts val="1400"/>
              <a:buFont typeface="Arial"/>
              <a:buNone/>
            </a:pPr>
            <a:r>
              <a:t/>
            </a:r>
            <a:endParaRPr/>
          </a:p>
          <a:p>
            <a:pPr indent="-228600" lvl="0" marL="457200" marR="0" rtl="1" algn="r">
              <a:lnSpc>
                <a:spcPct val="100000"/>
              </a:lnSpc>
              <a:spcBef>
                <a:spcPts val="0"/>
              </a:spcBef>
              <a:spcAft>
                <a:spcPts val="0"/>
              </a:spcAft>
              <a:buClr>
                <a:srgbClr val="000000"/>
              </a:buClr>
              <a:buSzPts val="1400"/>
              <a:buFont typeface="Arial"/>
              <a:buNone/>
            </a:pPr>
            <a:r>
              <a:rPr lang="iw-IL"/>
              <a:t>ניתן לראות התנהגות זהה בין אופן קבלת התופעה במערכת הניסוי ולבין הסימולטור לאורך השלבים השונים  </a:t>
            </a:r>
            <a:endParaRPr/>
          </a:p>
        </p:txBody>
      </p:sp>
      <p:sp>
        <p:nvSpPr>
          <p:cNvPr id="269" name="Google Shape;269;p4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iw-IL"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rtl="1" algn="r">
              <a:lnSpc>
                <a:spcPct val="100000"/>
              </a:lnSpc>
              <a:spcBef>
                <a:spcPts val="0"/>
              </a:spcBef>
              <a:spcAft>
                <a:spcPts val="0"/>
              </a:spcAft>
              <a:buSzPts val="1400"/>
              <a:buNone/>
            </a:pPr>
            <a:r>
              <a:rPr lang="iw-IL"/>
              <a:t>						טאל:</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שקופית זו באה לתת אינדיקציה על הפרמטרים והערכים של התופעה שקיבלנו ושל טבעת התהודה איתה השתמשנו.</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כמוכן גם והשוואה בין הסימולציה לניסוי המעשי.</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טבעות התהודה שאיתן עבדנו בניסוי תוכננו מראש עם מימדים כאלו שיתנו קצב חזרת פולסים מסוים.</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מצד שמאל למעלה זו תמונה מקובץ GDS של הטבעת שמדדנו.</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המטרה הייתה לראות כי קצב חזרת הפולסים שתוכן לכל טבעת, אכן זהה לקצב שיתקבל הן באופן תיאורטי חישובי, הן באופן תיאורטי בסימולטור והן באופן מעשי בניסוי.</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rPr lang="iw-IL"/>
              <a:t>ניתן לראות כי הערכים שמדננו והערכים שהתקבלו בסימולציה זהים </a:t>
            </a:r>
            <a:endParaRPr/>
          </a:p>
          <a:p>
            <a:pPr indent="-228600" lvl="0" marL="457200" rtl="1" algn="r">
              <a:lnSpc>
                <a:spcPct val="100000"/>
              </a:lnSpc>
              <a:spcBef>
                <a:spcPts val="0"/>
              </a:spcBef>
              <a:spcAft>
                <a:spcPts val="0"/>
              </a:spcAft>
              <a:buSzPts val="1400"/>
              <a:buNone/>
            </a:pPr>
            <a:r>
              <a:t/>
            </a:r>
            <a:endParaRPr/>
          </a:p>
          <a:p>
            <a:pPr indent="-228600" lvl="0" marL="457200" rtl="1" algn="r">
              <a:lnSpc>
                <a:spcPct val="100000"/>
              </a:lnSpc>
              <a:spcBef>
                <a:spcPts val="0"/>
              </a:spcBef>
              <a:spcAft>
                <a:spcPts val="0"/>
              </a:spcAft>
              <a:buSzPts val="1400"/>
              <a:buNone/>
            </a:pPr>
            <a:r>
              <a:t/>
            </a:r>
            <a:endParaRPr/>
          </a:p>
        </p:txBody>
      </p:sp>
      <p:sp>
        <p:nvSpPr>
          <p:cNvPr id="291" name="Google Shape;291;p4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iw-IL"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 name="Shape 16"/>
        <p:cNvGrpSpPr/>
        <p:nvPr/>
      </p:nvGrpSpPr>
      <p:grpSpPr>
        <a:xfrm>
          <a:off x="0" y="0"/>
          <a:ext cx="0" cy="0"/>
          <a:chOff x="0" y="0"/>
          <a:chExt cx="0" cy="0"/>
        </a:xfrm>
      </p:grpSpPr>
      <p:sp>
        <p:nvSpPr>
          <p:cNvPr id="17" name="Google Shape;17;p11"/>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11"/>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9" name="Google Shape;19;p11"/>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1"/>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1"/>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5" name="Shape 75"/>
        <p:cNvGrpSpPr/>
        <p:nvPr/>
      </p:nvGrpSpPr>
      <p:grpSpPr>
        <a:xfrm>
          <a:off x="0" y="0"/>
          <a:ext cx="0" cy="0"/>
          <a:chOff x="0" y="0"/>
          <a:chExt cx="0" cy="0"/>
        </a:xfrm>
      </p:grpSpPr>
      <p:sp>
        <p:nvSpPr>
          <p:cNvPr id="76" name="Google Shape;76;p20"/>
          <p:cNvSpPr txBox="1"/>
          <p:nvPr>
            <p:ph type="title"/>
          </p:nvPr>
        </p:nvSpPr>
        <p:spPr>
          <a:xfrm>
            <a:off x="685777" y="4697360"/>
            <a:ext cx="10822034" cy="81935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20"/>
          <p:cNvSpPr/>
          <p:nvPr>
            <p:ph idx="2" type="pic"/>
          </p:nvPr>
        </p:nvSpPr>
        <p:spPr>
          <a:xfrm>
            <a:off x="681727" y="941439"/>
            <a:ext cx="10821840" cy="3478161"/>
          </a:xfrm>
          <a:prstGeom prst="rect">
            <a:avLst/>
          </a:prstGeom>
          <a:noFill/>
          <a:ln>
            <a:noFill/>
          </a:ln>
        </p:spPr>
      </p:sp>
      <p:sp>
        <p:nvSpPr>
          <p:cNvPr id="78" name="Google Shape;78;p20"/>
          <p:cNvSpPr txBox="1"/>
          <p:nvPr>
            <p:ph idx="1" type="body"/>
          </p:nvPr>
        </p:nvSpPr>
        <p:spPr>
          <a:xfrm>
            <a:off x="685800" y="5516715"/>
            <a:ext cx="10820400" cy="70196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9" name="Google Shape;79;p20"/>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0"/>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0"/>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82" name="Shape 82"/>
        <p:cNvGrpSpPr/>
        <p:nvPr/>
      </p:nvGrpSpPr>
      <p:grpSpPr>
        <a:xfrm>
          <a:off x="0" y="0"/>
          <a:ext cx="0" cy="0"/>
          <a:chOff x="0" y="0"/>
          <a:chExt cx="0" cy="0"/>
        </a:xfrm>
      </p:grpSpPr>
      <p:pic>
        <p:nvPicPr>
          <p:cNvPr descr="C0-HD-BTM.png" id="83" name="Google Shape;83;p21"/>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84" name="Google Shape;84;p21"/>
          <p:cNvSpPr txBox="1"/>
          <p:nvPr>
            <p:ph type="title"/>
          </p:nvPr>
        </p:nvSpPr>
        <p:spPr>
          <a:xfrm>
            <a:off x="685800" y="753532"/>
            <a:ext cx="10820400" cy="280246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 name="Google Shape;85;p21"/>
          <p:cNvSpPr txBox="1"/>
          <p:nvPr>
            <p:ph idx="1" type="body"/>
          </p:nvPr>
        </p:nvSpPr>
        <p:spPr>
          <a:xfrm>
            <a:off x="1024467" y="3649133"/>
            <a:ext cx="10130516" cy="999067"/>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6" name="Google Shape;86;p21"/>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1"/>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1"/>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89" name="Shape 89"/>
        <p:cNvGrpSpPr/>
        <p:nvPr/>
      </p:nvGrpSpPr>
      <p:grpSpPr>
        <a:xfrm>
          <a:off x="0" y="0"/>
          <a:ext cx="0" cy="0"/>
          <a:chOff x="0" y="0"/>
          <a:chExt cx="0" cy="0"/>
        </a:xfrm>
      </p:grpSpPr>
      <p:pic>
        <p:nvPicPr>
          <p:cNvPr descr="C0-HD-BTM.png" id="90" name="Google Shape;90;p22"/>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91" name="Google Shape;91;p22"/>
          <p:cNvSpPr txBox="1"/>
          <p:nvPr>
            <p:ph type="title"/>
          </p:nvPr>
        </p:nvSpPr>
        <p:spPr>
          <a:xfrm>
            <a:off x="1024467" y="753533"/>
            <a:ext cx="10151533" cy="260449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22"/>
          <p:cNvSpPr txBox="1"/>
          <p:nvPr>
            <p:ph idx="1" type="body"/>
          </p:nvPr>
        </p:nvSpPr>
        <p:spPr>
          <a:xfrm>
            <a:off x="1303865" y="3365556"/>
            <a:ext cx="9592736" cy="44444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3" name="Google Shape;93;p22"/>
          <p:cNvSpPr txBox="1"/>
          <p:nvPr>
            <p:ph idx="2" type="body"/>
          </p:nvPr>
        </p:nvSpPr>
        <p:spPr>
          <a:xfrm>
            <a:off x="1024467" y="3959862"/>
            <a:ext cx="10151533" cy="679871"/>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4" name="Google Shape;94;p22"/>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2"/>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22"/>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
        <p:nvSpPr>
          <p:cNvPr id="97" name="Google Shape;97;p22"/>
          <p:cNvSpPr txBox="1"/>
          <p:nvPr/>
        </p:nvSpPr>
        <p:spPr>
          <a:xfrm>
            <a:off x="476250" y="933450"/>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Century Gothic"/>
              <a:buNone/>
            </a:pPr>
            <a:r>
              <a:rPr b="0" lang="iw-IL" sz="8000" cap="none">
                <a:solidFill>
                  <a:schemeClr val="lt1"/>
                </a:solidFill>
                <a:latin typeface="Century Gothic"/>
                <a:ea typeface="Century Gothic"/>
                <a:cs typeface="Century Gothic"/>
                <a:sym typeface="Century Gothic"/>
              </a:rPr>
              <a:t>“</a:t>
            </a:r>
            <a:endParaRPr/>
          </a:p>
        </p:txBody>
      </p:sp>
      <p:sp>
        <p:nvSpPr>
          <p:cNvPr id="98" name="Google Shape;98;p22"/>
          <p:cNvSpPr txBox="1"/>
          <p:nvPr/>
        </p:nvSpPr>
        <p:spPr>
          <a:xfrm>
            <a:off x="10984230" y="2701290"/>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Century Gothic"/>
              <a:buNone/>
            </a:pPr>
            <a:r>
              <a:rPr b="0" lang="iw-IL" sz="8000" cap="non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99" name="Shape 99"/>
        <p:cNvGrpSpPr/>
        <p:nvPr/>
      </p:nvGrpSpPr>
      <p:grpSpPr>
        <a:xfrm>
          <a:off x="0" y="0"/>
          <a:ext cx="0" cy="0"/>
          <a:chOff x="0" y="0"/>
          <a:chExt cx="0" cy="0"/>
        </a:xfrm>
      </p:grpSpPr>
      <p:pic>
        <p:nvPicPr>
          <p:cNvPr descr="C0-HD-BTM.png" id="100" name="Google Shape;100;p23"/>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01" name="Google Shape;101;p23"/>
          <p:cNvSpPr txBox="1"/>
          <p:nvPr>
            <p:ph type="title"/>
          </p:nvPr>
        </p:nvSpPr>
        <p:spPr>
          <a:xfrm>
            <a:off x="1024495" y="1124701"/>
            <a:ext cx="10146186" cy="25118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23"/>
          <p:cNvSpPr txBox="1"/>
          <p:nvPr>
            <p:ph idx="1" type="body"/>
          </p:nvPr>
        </p:nvSpPr>
        <p:spPr>
          <a:xfrm>
            <a:off x="1024467" y="3648315"/>
            <a:ext cx="10144654" cy="9998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103" name="Google Shape;103;p23"/>
          <p:cNvSpPr txBox="1"/>
          <p:nvPr>
            <p:ph idx="10" type="dt"/>
          </p:nvPr>
        </p:nvSpPr>
        <p:spPr>
          <a:xfrm>
            <a:off x="7814452" y="378883"/>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23"/>
          <p:cNvSpPr txBox="1"/>
          <p:nvPr>
            <p:ph idx="11" type="ftr"/>
          </p:nvPr>
        </p:nvSpPr>
        <p:spPr>
          <a:xfrm>
            <a:off x="685800" y="378883"/>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23"/>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6" name="Shape 106"/>
        <p:cNvGrpSpPr/>
        <p:nvPr/>
      </p:nvGrpSpPr>
      <p:grpSpPr>
        <a:xfrm>
          <a:off x="0" y="0"/>
          <a:ext cx="0" cy="0"/>
          <a:chOff x="0" y="0"/>
          <a:chExt cx="0" cy="0"/>
        </a:xfrm>
      </p:grpSpPr>
      <p:sp>
        <p:nvSpPr>
          <p:cNvPr id="107" name="Google Shape;107;p24"/>
          <p:cNvSpPr txBox="1"/>
          <p:nvPr>
            <p:ph type="title"/>
          </p:nvPr>
        </p:nvSpPr>
        <p:spPr>
          <a:xfrm>
            <a:off x="2895600" y="761999"/>
            <a:ext cx="8610599" cy="1303867"/>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24"/>
          <p:cNvSpPr txBox="1"/>
          <p:nvPr>
            <p:ph idx="1" type="body"/>
          </p:nvPr>
        </p:nvSpPr>
        <p:spPr>
          <a:xfrm>
            <a:off x="685800" y="2202080"/>
            <a:ext cx="3456432" cy="61732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9" name="Google Shape;109;p24"/>
          <p:cNvSpPr txBox="1"/>
          <p:nvPr>
            <p:ph idx="2" type="body"/>
          </p:nvPr>
        </p:nvSpPr>
        <p:spPr>
          <a:xfrm>
            <a:off x="685799"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0" name="Google Shape;110;p24"/>
          <p:cNvSpPr txBox="1"/>
          <p:nvPr>
            <p:ph idx="3" type="body"/>
          </p:nvPr>
        </p:nvSpPr>
        <p:spPr>
          <a:xfrm>
            <a:off x="4368800" y="2201333"/>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1" name="Google Shape;111;p24"/>
          <p:cNvSpPr txBox="1"/>
          <p:nvPr>
            <p:ph idx="4" type="body"/>
          </p:nvPr>
        </p:nvSpPr>
        <p:spPr>
          <a:xfrm>
            <a:off x="4366858" y="2904067"/>
            <a:ext cx="3456432" cy="331461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2" name="Google Shape;112;p24"/>
          <p:cNvSpPr txBox="1"/>
          <p:nvPr>
            <p:ph idx="5" type="body"/>
          </p:nvPr>
        </p:nvSpPr>
        <p:spPr>
          <a:xfrm>
            <a:off x="8051800" y="2192866"/>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3" name="Google Shape;113;p24"/>
          <p:cNvSpPr txBox="1"/>
          <p:nvPr>
            <p:ph idx="6" type="body"/>
          </p:nvPr>
        </p:nvSpPr>
        <p:spPr>
          <a:xfrm>
            <a:off x="8051801"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4" name="Google Shape;114;p2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2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2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7" name="Shape 117"/>
        <p:cNvGrpSpPr/>
        <p:nvPr/>
      </p:nvGrpSpPr>
      <p:grpSpPr>
        <a:xfrm>
          <a:off x="0" y="0"/>
          <a:ext cx="0" cy="0"/>
          <a:chOff x="0" y="0"/>
          <a:chExt cx="0" cy="0"/>
        </a:xfrm>
      </p:grpSpPr>
      <p:sp>
        <p:nvSpPr>
          <p:cNvPr id="118" name="Google Shape;118;p25"/>
          <p:cNvSpPr txBox="1"/>
          <p:nvPr>
            <p:ph type="title"/>
          </p:nvPr>
        </p:nvSpPr>
        <p:spPr>
          <a:xfrm>
            <a:off x="2895600" y="762000"/>
            <a:ext cx="8610599"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25"/>
          <p:cNvSpPr txBox="1"/>
          <p:nvPr>
            <p:ph idx="1" type="body"/>
          </p:nvPr>
        </p:nvSpPr>
        <p:spPr>
          <a:xfrm>
            <a:off x="688618" y="4191000"/>
            <a:ext cx="3451582"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0" name="Google Shape;120;p25"/>
          <p:cNvSpPr/>
          <p:nvPr>
            <p:ph idx="2" type="pic"/>
          </p:nvPr>
        </p:nvSpPr>
        <p:spPr>
          <a:xfrm>
            <a:off x="688618" y="2362200"/>
            <a:ext cx="3451582"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21" name="Google Shape;121;p25"/>
          <p:cNvSpPr txBox="1"/>
          <p:nvPr>
            <p:ph idx="3" type="body"/>
          </p:nvPr>
        </p:nvSpPr>
        <p:spPr>
          <a:xfrm>
            <a:off x="688618" y="4873764"/>
            <a:ext cx="3451582"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2" name="Google Shape;122;p25"/>
          <p:cNvSpPr txBox="1"/>
          <p:nvPr>
            <p:ph idx="4" type="body"/>
          </p:nvPr>
        </p:nvSpPr>
        <p:spPr>
          <a:xfrm>
            <a:off x="4374263" y="4191000"/>
            <a:ext cx="3448935"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3" name="Google Shape;123;p25"/>
          <p:cNvSpPr/>
          <p:nvPr>
            <p:ph idx="5" type="pic"/>
          </p:nvPr>
        </p:nvSpPr>
        <p:spPr>
          <a:xfrm>
            <a:off x="4374263" y="2362200"/>
            <a:ext cx="3448936"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24" name="Google Shape;124;p25"/>
          <p:cNvSpPr txBox="1"/>
          <p:nvPr>
            <p:ph idx="6" type="body"/>
          </p:nvPr>
        </p:nvSpPr>
        <p:spPr>
          <a:xfrm>
            <a:off x="4374264" y="4873763"/>
            <a:ext cx="344893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5" name="Google Shape;125;p25"/>
          <p:cNvSpPr txBox="1"/>
          <p:nvPr>
            <p:ph idx="7" type="body"/>
          </p:nvPr>
        </p:nvSpPr>
        <p:spPr>
          <a:xfrm>
            <a:off x="8049731" y="4191000"/>
            <a:ext cx="3456469"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6" name="Google Shape;126;p25"/>
          <p:cNvSpPr/>
          <p:nvPr>
            <p:ph idx="8" type="pic"/>
          </p:nvPr>
        </p:nvSpPr>
        <p:spPr>
          <a:xfrm>
            <a:off x="8049855" y="2362200"/>
            <a:ext cx="3447878"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27" name="Google Shape;127;p25"/>
          <p:cNvSpPr txBox="1"/>
          <p:nvPr>
            <p:ph idx="9" type="body"/>
          </p:nvPr>
        </p:nvSpPr>
        <p:spPr>
          <a:xfrm>
            <a:off x="8049731" y="4873761"/>
            <a:ext cx="345244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8" name="Google Shape;128;p25"/>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5"/>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25"/>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1" name="Shape 131"/>
        <p:cNvGrpSpPr/>
        <p:nvPr/>
      </p:nvGrpSpPr>
      <p:grpSpPr>
        <a:xfrm>
          <a:off x="0" y="0"/>
          <a:ext cx="0" cy="0"/>
          <a:chOff x="0" y="0"/>
          <a:chExt cx="0" cy="0"/>
        </a:xfrm>
      </p:grpSpPr>
      <p:sp>
        <p:nvSpPr>
          <p:cNvPr id="132" name="Google Shape;132;p26"/>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26"/>
          <p:cNvSpPr txBox="1"/>
          <p:nvPr>
            <p:ph idx="1" type="body"/>
          </p:nvPr>
        </p:nvSpPr>
        <p:spPr>
          <a:xfrm rot="5400000">
            <a:off x="4083938" y="-1203579"/>
            <a:ext cx="4024125" cy="10820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4" name="Google Shape;134;p26"/>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6"/>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26"/>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37" name="Shape 137"/>
        <p:cNvGrpSpPr/>
        <p:nvPr/>
      </p:nvGrpSpPr>
      <p:grpSpPr>
        <a:xfrm>
          <a:off x="0" y="0"/>
          <a:ext cx="0" cy="0"/>
          <a:chOff x="0" y="0"/>
          <a:chExt cx="0" cy="0"/>
        </a:xfrm>
      </p:grpSpPr>
      <p:pic>
        <p:nvPicPr>
          <p:cNvPr descr="C0-HD-BTM.png" id="138" name="Google Shape;138;p31"/>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39" name="Google Shape;139;p31"/>
          <p:cNvSpPr txBox="1"/>
          <p:nvPr>
            <p:ph type="title"/>
          </p:nvPr>
        </p:nvSpPr>
        <p:spPr>
          <a:xfrm rot="5400000">
            <a:off x="8525934" y="1667933"/>
            <a:ext cx="3903133" cy="20574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4000"/>
              <a:buFont typeface="Century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31"/>
          <p:cNvSpPr txBox="1"/>
          <p:nvPr>
            <p:ph idx="1" type="body"/>
          </p:nvPr>
        </p:nvSpPr>
        <p:spPr>
          <a:xfrm rot="5400000">
            <a:off x="3175000" y="-1405467"/>
            <a:ext cx="3903133" cy="820420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41" name="Google Shape;141;p31"/>
          <p:cNvSpPr txBox="1"/>
          <p:nvPr>
            <p:ph idx="10" type="dt"/>
          </p:nvPr>
        </p:nvSpPr>
        <p:spPr>
          <a:xfrm>
            <a:off x="7814452" y="379941"/>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31"/>
          <p:cNvSpPr txBox="1"/>
          <p:nvPr>
            <p:ph idx="11" type="ftr"/>
          </p:nvPr>
        </p:nvSpPr>
        <p:spPr>
          <a:xfrm>
            <a:off x="685800" y="381000"/>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31"/>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pic>
        <p:nvPicPr>
          <p:cNvPr descr="C0-HD-BTM.png" id="23" name="Google Shape;23;p12"/>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24" name="Google Shape;24;p12"/>
          <p:cNvSpPr txBox="1"/>
          <p:nvPr>
            <p:ph type="ctrTitle"/>
          </p:nvPr>
        </p:nvSpPr>
        <p:spPr>
          <a:xfrm>
            <a:off x="1371600" y="1803405"/>
            <a:ext cx="9448800" cy="182509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entury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2"/>
          <p:cNvSpPr txBox="1"/>
          <p:nvPr>
            <p:ph idx="1" type="subTitle"/>
          </p:nvPr>
        </p:nvSpPr>
        <p:spPr>
          <a:xfrm>
            <a:off x="1371600" y="3632201"/>
            <a:ext cx="9448800" cy="6858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26" name="Google Shape;26;p12"/>
          <p:cNvSpPr txBox="1"/>
          <p:nvPr>
            <p:ph idx="10" type="dt"/>
          </p:nvPr>
        </p:nvSpPr>
        <p:spPr>
          <a:xfrm>
            <a:off x="7909561" y="4314328"/>
            <a:ext cx="2910840" cy="374642"/>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2"/>
          <p:cNvSpPr txBox="1"/>
          <p:nvPr>
            <p:ph idx="11" type="ftr"/>
          </p:nvPr>
        </p:nvSpPr>
        <p:spPr>
          <a:xfrm>
            <a:off x="1371600" y="4323845"/>
            <a:ext cx="6400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2"/>
          <p:cNvSpPr txBox="1"/>
          <p:nvPr>
            <p:ph idx="12" type="sldNum"/>
          </p:nvPr>
        </p:nvSpPr>
        <p:spPr>
          <a:xfrm>
            <a:off x="8077200" y="143086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9" name="Shape 29"/>
        <p:cNvGrpSpPr/>
        <p:nvPr/>
      </p:nvGrpSpPr>
      <p:grpSpPr>
        <a:xfrm>
          <a:off x="0" y="0"/>
          <a:ext cx="0" cy="0"/>
          <a:chOff x="0" y="0"/>
          <a:chExt cx="0" cy="0"/>
        </a:xfrm>
      </p:grpSpPr>
      <p:pic>
        <p:nvPicPr>
          <p:cNvPr descr="C0-HD-BTM.png" id="30" name="Google Shape;30;p13"/>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31" name="Google Shape;31;p13"/>
          <p:cNvSpPr txBox="1"/>
          <p:nvPr>
            <p:ph type="title"/>
          </p:nvPr>
        </p:nvSpPr>
        <p:spPr>
          <a:xfrm>
            <a:off x="685800" y="753533"/>
            <a:ext cx="10820399" cy="2801935"/>
          </a:xfrm>
          <a:prstGeom prst="rect">
            <a:avLst/>
          </a:prstGeom>
          <a:noFill/>
          <a:ln>
            <a:noFill/>
          </a:ln>
        </p:spPr>
        <p:txBody>
          <a:bodyPr anchorCtr="0" anchor="b" bIns="45700" lIns="91425" spcFirstLastPara="1" rIns="91425" wrap="square" tIns="45700">
            <a:normAutofit/>
          </a:bodyPr>
          <a:lstStyle>
            <a:lvl1pPr lvl="0" algn="r">
              <a:lnSpc>
                <a:spcPct val="90000"/>
              </a:lnSpc>
              <a:spcBef>
                <a:spcPts val="0"/>
              </a:spcBef>
              <a:spcAft>
                <a:spcPts val="0"/>
              </a:spcAft>
              <a:buClr>
                <a:schemeClr val="lt1"/>
              </a:buClr>
              <a:buSzPts val="4000"/>
              <a:buFont typeface="Century Gothic"/>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13"/>
          <p:cNvSpPr txBox="1"/>
          <p:nvPr>
            <p:ph idx="1" type="body"/>
          </p:nvPr>
        </p:nvSpPr>
        <p:spPr>
          <a:xfrm>
            <a:off x="1024467" y="3641725"/>
            <a:ext cx="10490200" cy="955675"/>
          </a:xfrm>
          <a:prstGeom prst="rect">
            <a:avLst/>
          </a:prstGeom>
          <a:noFill/>
          <a:ln>
            <a:noFill/>
          </a:ln>
        </p:spPr>
        <p:txBody>
          <a:bodyPr anchorCtr="0" anchor="t" bIns="45700" lIns="91425" spcFirstLastPara="1" rIns="91425" wrap="square" tIns="45700">
            <a:normAutofit/>
          </a:bodyPr>
          <a:lstStyle>
            <a:lvl1pPr indent="-228600" lvl="0" marL="457200" algn="r">
              <a:lnSpc>
                <a:spcPct val="90000"/>
              </a:lnSpc>
              <a:spcBef>
                <a:spcPts val="1000"/>
              </a:spcBef>
              <a:spcAft>
                <a:spcPts val="0"/>
              </a:spcAft>
              <a:buClr>
                <a:schemeClr val="lt1"/>
              </a:buClr>
              <a:buSzPts val="2200"/>
              <a:buNone/>
              <a:defRPr sz="22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3" name="Google Shape;33;p13"/>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3"/>
          <p:cNvSpPr txBox="1"/>
          <p:nvPr>
            <p:ph idx="11" type="ftr"/>
          </p:nvPr>
        </p:nvSpPr>
        <p:spPr>
          <a:xfrm>
            <a:off x="685800" y="381001"/>
            <a:ext cx="6991492" cy="36406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3"/>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14"/>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4"/>
          <p:cNvSpPr txBox="1"/>
          <p:nvPr>
            <p:ph idx="1" type="body"/>
          </p:nvPr>
        </p:nvSpPr>
        <p:spPr>
          <a:xfrm>
            <a:off x="6858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9" name="Google Shape;39;p14"/>
          <p:cNvSpPr txBox="1"/>
          <p:nvPr>
            <p:ph idx="2" type="body"/>
          </p:nvPr>
        </p:nvSpPr>
        <p:spPr>
          <a:xfrm>
            <a:off x="61722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0" name="Google Shape;40;p1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15"/>
          <p:cNvSpPr txBox="1"/>
          <p:nvPr>
            <p:ph type="title"/>
          </p:nvPr>
        </p:nvSpPr>
        <p:spPr>
          <a:xfrm>
            <a:off x="2895600" y="762000"/>
            <a:ext cx="8610600"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15"/>
          <p:cNvSpPr txBox="1"/>
          <p:nvPr>
            <p:ph idx="1" type="body"/>
          </p:nvPr>
        </p:nvSpPr>
        <p:spPr>
          <a:xfrm>
            <a:off x="914409" y="2183802"/>
            <a:ext cx="5079991"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6" name="Google Shape;46;p15"/>
          <p:cNvSpPr txBox="1"/>
          <p:nvPr>
            <p:ph idx="2" type="body"/>
          </p:nvPr>
        </p:nvSpPr>
        <p:spPr>
          <a:xfrm>
            <a:off x="685800" y="3132666"/>
            <a:ext cx="5311775"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7" name="Google Shape;47;p15"/>
          <p:cNvSpPr txBox="1"/>
          <p:nvPr>
            <p:ph idx="3" type="body"/>
          </p:nvPr>
        </p:nvSpPr>
        <p:spPr>
          <a:xfrm>
            <a:off x="6400800" y="2183802"/>
            <a:ext cx="510540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8" name="Google Shape;48;p15"/>
          <p:cNvSpPr txBox="1"/>
          <p:nvPr>
            <p:ph idx="4" type="body"/>
          </p:nvPr>
        </p:nvSpPr>
        <p:spPr>
          <a:xfrm>
            <a:off x="6172200" y="3132666"/>
            <a:ext cx="5334000"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9" name="Google Shape;49;p15"/>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5"/>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5"/>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16"/>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16"/>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6"/>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6"/>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7"/>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7"/>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7"/>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18"/>
          <p:cNvSpPr txBox="1"/>
          <p:nvPr>
            <p:ph type="title"/>
          </p:nvPr>
        </p:nvSpPr>
        <p:spPr>
          <a:xfrm>
            <a:off x="685800" y="1524000"/>
            <a:ext cx="41148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8"/>
          <p:cNvSpPr txBox="1"/>
          <p:nvPr>
            <p:ph idx="1" type="body"/>
          </p:nvPr>
        </p:nvSpPr>
        <p:spPr>
          <a:xfrm>
            <a:off x="4995582" y="746759"/>
            <a:ext cx="6510618" cy="5471925"/>
          </a:xfrm>
          <a:prstGeom prst="rect">
            <a:avLst/>
          </a:prstGeom>
          <a:noFill/>
          <a:ln>
            <a:noFill/>
          </a:ln>
        </p:spPr>
        <p:txBody>
          <a:bodyPr anchorCtr="0" anchor="ctr"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4" name="Google Shape;64;p18"/>
          <p:cNvSpPr txBox="1"/>
          <p:nvPr>
            <p:ph idx="2" type="body"/>
          </p:nvPr>
        </p:nvSpPr>
        <p:spPr>
          <a:xfrm>
            <a:off x="685800" y="3124199"/>
            <a:ext cx="411480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5" name="Google Shape;65;p18"/>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8"/>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19"/>
          <p:cNvSpPr txBox="1"/>
          <p:nvPr>
            <p:ph type="title"/>
          </p:nvPr>
        </p:nvSpPr>
        <p:spPr>
          <a:xfrm>
            <a:off x="685800" y="1524000"/>
            <a:ext cx="687324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9"/>
          <p:cNvSpPr/>
          <p:nvPr>
            <p:ph idx="2" type="pic"/>
          </p:nvPr>
        </p:nvSpPr>
        <p:spPr>
          <a:xfrm>
            <a:off x="7861238" y="751241"/>
            <a:ext cx="3644962" cy="5467443"/>
          </a:xfrm>
          <a:prstGeom prst="rect">
            <a:avLst/>
          </a:prstGeom>
          <a:noFill/>
          <a:ln>
            <a:noFill/>
          </a:ln>
        </p:spPr>
      </p:sp>
      <p:sp>
        <p:nvSpPr>
          <p:cNvPr id="71" name="Google Shape;71;p19"/>
          <p:cNvSpPr txBox="1"/>
          <p:nvPr>
            <p:ph idx="1" type="body"/>
          </p:nvPr>
        </p:nvSpPr>
        <p:spPr>
          <a:xfrm>
            <a:off x="685800" y="3124199"/>
            <a:ext cx="687324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2" name="Google Shape;72;p19"/>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9"/>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9"/>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Clr>
                <a:schemeClr val="lt1"/>
              </a:buClr>
              <a:buSzPts val="1000"/>
              <a:buFont typeface="Century Gothic"/>
              <a:buNone/>
              <a:defRPr/>
            </a:lvl1pPr>
            <a:lvl2pPr indent="0" lvl="1" marL="0" algn="r">
              <a:spcBef>
                <a:spcPts val="0"/>
              </a:spcBef>
              <a:spcAft>
                <a:spcPts val="0"/>
              </a:spcAft>
              <a:buClr>
                <a:schemeClr val="lt1"/>
              </a:buClr>
              <a:buSzPts val="1000"/>
              <a:buFont typeface="Century Gothic"/>
              <a:buNone/>
              <a:defRPr/>
            </a:lvl2pPr>
            <a:lvl3pPr indent="0" lvl="2" marL="0" algn="r">
              <a:spcBef>
                <a:spcPts val="0"/>
              </a:spcBef>
              <a:spcAft>
                <a:spcPts val="0"/>
              </a:spcAft>
              <a:buClr>
                <a:schemeClr val="lt1"/>
              </a:buClr>
              <a:buSzPts val="1000"/>
              <a:buFont typeface="Century Gothic"/>
              <a:buNone/>
              <a:defRPr/>
            </a:lvl3pPr>
            <a:lvl4pPr indent="0" lvl="3" marL="0" algn="r">
              <a:spcBef>
                <a:spcPts val="0"/>
              </a:spcBef>
              <a:spcAft>
                <a:spcPts val="0"/>
              </a:spcAft>
              <a:buClr>
                <a:schemeClr val="lt1"/>
              </a:buClr>
              <a:buSzPts val="1000"/>
              <a:buFont typeface="Century Gothic"/>
              <a:buNone/>
              <a:defRPr/>
            </a:lvl4pPr>
            <a:lvl5pPr indent="0" lvl="4" marL="0" algn="r">
              <a:spcBef>
                <a:spcPts val="0"/>
              </a:spcBef>
              <a:spcAft>
                <a:spcPts val="0"/>
              </a:spcAft>
              <a:buClr>
                <a:schemeClr val="lt1"/>
              </a:buClr>
              <a:buSzPts val="1000"/>
              <a:buFont typeface="Century Gothic"/>
              <a:buNone/>
              <a:defRPr/>
            </a:lvl5pPr>
            <a:lvl6pPr indent="0" lvl="5" marL="0" algn="r">
              <a:spcBef>
                <a:spcPts val="0"/>
              </a:spcBef>
              <a:spcAft>
                <a:spcPts val="0"/>
              </a:spcAft>
              <a:buClr>
                <a:schemeClr val="lt1"/>
              </a:buClr>
              <a:buSzPts val="1000"/>
              <a:buFont typeface="Century Gothic"/>
              <a:buNone/>
              <a:defRPr/>
            </a:lvl6pPr>
            <a:lvl7pPr indent="0" lvl="6" marL="0" algn="r">
              <a:spcBef>
                <a:spcPts val="0"/>
              </a:spcBef>
              <a:spcAft>
                <a:spcPts val="0"/>
              </a:spcAft>
              <a:buClr>
                <a:schemeClr val="lt1"/>
              </a:buClr>
              <a:buSzPts val="1000"/>
              <a:buFont typeface="Century Gothic"/>
              <a:buNone/>
              <a:defRPr/>
            </a:lvl7pPr>
            <a:lvl8pPr indent="0" lvl="7" marL="0" algn="r">
              <a:spcBef>
                <a:spcPts val="0"/>
              </a:spcBef>
              <a:spcAft>
                <a:spcPts val="0"/>
              </a:spcAft>
              <a:buClr>
                <a:schemeClr val="lt1"/>
              </a:buClr>
              <a:buSzPts val="1000"/>
              <a:buFont typeface="Century Gothic"/>
              <a:buNone/>
              <a:defRPr/>
            </a:lvl8pPr>
            <a:lvl9pPr indent="0" lvl="8" marL="0" algn="r">
              <a:spcBef>
                <a:spcPts val="0"/>
              </a:spcBef>
              <a:spcAft>
                <a:spcPts val="0"/>
              </a:spcAft>
              <a:buClr>
                <a:schemeClr val="lt1"/>
              </a:buClr>
              <a:buSzPts val="1000"/>
              <a:buFont typeface="Century Gothic"/>
              <a:buNone/>
              <a:defRPr/>
            </a:lvl9pPr>
          </a:lstStyle>
          <a:p>
            <a:pPr indent="0" lvl="0" marL="0" rtl="0" algn="r">
              <a:spcBef>
                <a:spcPts val="0"/>
              </a:spcBef>
              <a:spcAft>
                <a:spcPts val="0"/>
              </a:spcAft>
              <a:buNone/>
            </a:pPr>
            <a:fld id="{00000000-1234-1234-1234-123412341234}" type="slidenum">
              <a:rPr lang="iw-I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pic>
        <p:nvPicPr>
          <p:cNvPr descr="C0-HD-TOP.png" id="10" name="Google Shape;10;p10"/>
          <p:cNvPicPr preferRelativeResize="0"/>
          <p:nvPr/>
        </p:nvPicPr>
        <p:blipFill rotWithShape="1">
          <a:blip r:embed="rId1">
            <a:alphaModFix/>
          </a:blip>
          <a:srcRect b="0" l="0" r="0" t="0"/>
          <a:stretch/>
        </p:blipFill>
        <p:spPr>
          <a:xfrm>
            <a:off x="0" y="0"/>
            <a:ext cx="12192000" cy="1441450"/>
          </a:xfrm>
          <a:prstGeom prst="rect">
            <a:avLst/>
          </a:prstGeom>
          <a:noFill/>
          <a:ln>
            <a:noFill/>
          </a:ln>
        </p:spPr>
      </p:pic>
      <p:sp>
        <p:nvSpPr>
          <p:cNvPr id="11" name="Google Shape;11;p10"/>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marR="0" rtl="0" algn="r">
              <a:lnSpc>
                <a:spcPct val="90000"/>
              </a:lnSpc>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0"/>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68300" lvl="0" marL="457200" marR="0" rtl="0" algn="l">
              <a:lnSpc>
                <a:spcPct val="90000"/>
              </a:lnSpc>
              <a:spcBef>
                <a:spcPts val="1000"/>
              </a:spcBef>
              <a:spcAft>
                <a:spcPts val="0"/>
              </a:spcAft>
              <a:buClr>
                <a:schemeClr val="lt1"/>
              </a:buClr>
              <a:buSzPts val="2200"/>
              <a:buFont typeface="Arial"/>
              <a:buChar char="•"/>
              <a:defRPr b="0" i="0" sz="2200" u="none" cap="none" strike="noStrike">
                <a:solidFill>
                  <a:schemeClr val="lt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13" name="Google Shape;13;p10"/>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 name="Google Shape;14;p10"/>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10"/>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Clr>
                <a:schemeClr val="lt1"/>
              </a:buClr>
              <a:buSzPts val="1050"/>
              <a:buFont typeface="Century Gothic"/>
              <a:buNone/>
              <a:defRPr b="0" i="0" sz="1050" u="none" cap="none" strike="noStrike">
                <a:solidFill>
                  <a:schemeClr val="lt1"/>
                </a:solidFill>
                <a:latin typeface="Century Gothic"/>
                <a:ea typeface="Century Gothic"/>
                <a:cs typeface="Century Gothic"/>
                <a:sym typeface="Century Gothic"/>
              </a:defRPr>
            </a:lvl1pPr>
            <a:lvl2pPr indent="0" lvl="1" marL="0" marR="0" rtl="0" algn="r">
              <a:spcBef>
                <a:spcPts val="0"/>
              </a:spcBef>
              <a:spcAft>
                <a:spcPts val="0"/>
              </a:spcAft>
              <a:buClr>
                <a:schemeClr val="lt1"/>
              </a:buClr>
              <a:buSzPts val="1050"/>
              <a:buFont typeface="Century Gothic"/>
              <a:buNone/>
              <a:defRPr b="0" i="0" sz="1050" u="none" cap="none" strike="noStrike">
                <a:solidFill>
                  <a:schemeClr val="lt1"/>
                </a:solidFill>
                <a:latin typeface="Century Gothic"/>
                <a:ea typeface="Century Gothic"/>
                <a:cs typeface="Century Gothic"/>
                <a:sym typeface="Century Gothic"/>
              </a:defRPr>
            </a:lvl2pPr>
            <a:lvl3pPr indent="0" lvl="2" marL="0" marR="0" rtl="0" algn="r">
              <a:spcBef>
                <a:spcPts val="0"/>
              </a:spcBef>
              <a:spcAft>
                <a:spcPts val="0"/>
              </a:spcAft>
              <a:buClr>
                <a:schemeClr val="lt1"/>
              </a:buClr>
              <a:buSzPts val="1050"/>
              <a:buFont typeface="Century Gothic"/>
              <a:buNone/>
              <a:defRPr b="0" i="0" sz="1050" u="none" cap="none" strike="noStrike">
                <a:solidFill>
                  <a:schemeClr val="lt1"/>
                </a:solidFill>
                <a:latin typeface="Century Gothic"/>
                <a:ea typeface="Century Gothic"/>
                <a:cs typeface="Century Gothic"/>
                <a:sym typeface="Century Gothic"/>
              </a:defRPr>
            </a:lvl3pPr>
            <a:lvl4pPr indent="0" lvl="3" marL="0" marR="0" rtl="0" algn="r">
              <a:spcBef>
                <a:spcPts val="0"/>
              </a:spcBef>
              <a:spcAft>
                <a:spcPts val="0"/>
              </a:spcAft>
              <a:buClr>
                <a:schemeClr val="lt1"/>
              </a:buClr>
              <a:buSzPts val="1050"/>
              <a:buFont typeface="Century Gothic"/>
              <a:buNone/>
              <a:defRPr b="0" i="0" sz="1050" u="none" cap="none" strike="noStrike">
                <a:solidFill>
                  <a:schemeClr val="lt1"/>
                </a:solidFill>
                <a:latin typeface="Century Gothic"/>
                <a:ea typeface="Century Gothic"/>
                <a:cs typeface="Century Gothic"/>
                <a:sym typeface="Century Gothic"/>
              </a:defRPr>
            </a:lvl4pPr>
            <a:lvl5pPr indent="0" lvl="4" marL="0" marR="0" rtl="0" algn="r">
              <a:spcBef>
                <a:spcPts val="0"/>
              </a:spcBef>
              <a:spcAft>
                <a:spcPts val="0"/>
              </a:spcAft>
              <a:buClr>
                <a:schemeClr val="lt1"/>
              </a:buClr>
              <a:buSzPts val="1050"/>
              <a:buFont typeface="Century Gothic"/>
              <a:buNone/>
              <a:defRPr b="0" i="0" sz="1050" u="none" cap="none" strike="noStrike">
                <a:solidFill>
                  <a:schemeClr val="lt1"/>
                </a:solidFill>
                <a:latin typeface="Century Gothic"/>
                <a:ea typeface="Century Gothic"/>
                <a:cs typeface="Century Gothic"/>
                <a:sym typeface="Century Gothic"/>
              </a:defRPr>
            </a:lvl5pPr>
            <a:lvl6pPr indent="0" lvl="5" marL="0" marR="0" rtl="0" algn="r">
              <a:spcBef>
                <a:spcPts val="0"/>
              </a:spcBef>
              <a:spcAft>
                <a:spcPts val="0"/>
              </a:spcAft>
              <a:buClr>
                <a:schemeClr val="lt1"/>
              </a:buClr>
              <a:buSzPts val="1050"/>
              <a:buFont typeface="Century Gothic"/>
              <a:buNone/>
              <a:defRPr b="0" i="0" sz="1050" u="none" cap="none" strike="noStrike">
                <a:solidFill>
                  <a:schemeClr val="lt1"/>
                </a:solidFill>
                <a:latin typeface="Century Gothic"/>
                <a:ea typeface="Century Gothic"/>
                <a:cs typeface="Century Gothic"/>
                <a:sym typeface="Century Gothic"/>
              </a:defRPr>
            </a:lvl6pPr>
            <a:lvl7pPr indent="0" lvl="6" marL="0" marR="0" rtl="0" algn="r">
              <a:spcBef>
                <a:spcPts val="0"/>
              </a:spcBef>
              <a:spcAft>
                <a:spcPts val="0"/>
              </a:spcAft>
              <a:buClr>
                <a:schemeClr val="lt1"/>
              </a:buClr>
              <a:buSzPts val="1050"/>
              <a:buFont typeface="Century Gothic"/>
              <a:buNone/>
              <a:defRPr b="0" i="0" sz="1050" u="none" cap="none" strike="noStrike">
                <a:solidFill>
                  <a:schemeClr val="lt1"/>
                </a:solidFill>
                <a:latin typeface="Century Gothic"/>
                <a:ea typeface="Century Gothic"/>
                <a:cs typeface="Century Gothic"/>
                <a:sym typeface="Century Gothic"/>
              </a:defRPr>
            </a:lvl7pPr>
            <a:lvl8pPr indent="0" lvl="7" marL="0" marR="0" rtl="0" algn="r">
              <a:spcBef>
                <a:spcPts val="0"/>
              </a:spcBef>
              <a:spcAft>
                <a:spcPts val="0"/>
              </a:spcAft>
              <a:buClr>
                <a:schemeClr val="lt1"/>
              </a:buClr>
              <a:buSzPts val="1050"/>
              <a:buFont typeface="Century Gothic"/>
              <a:buNone/>
              <a:defRPr b="0" i="0" sz="1050" u="none" cap="none" strike="noStrike">
                <a:solidFill>
                  <a:schemeClr val="lt1"/>
                </a:solidFill>
                <a:latin typeface="Century Gothic"/>
                <a:ea typeface="Century Gothic"/>
                <a:cs typeface="Century Gothic"/>
                <a:sym typeface="Century Gothic"/>
              </a:defRPr>
            </a:lvl8pPr>
            <a:lvl9pPr indent="0" lvl="8" marL="0" marR="0" rtl="0" algn="r">
              <a:spcBef>
                <a:spcPts val="0"/>
              </a:spcBef>
              <a:spcAft>
                <a:spcPts val="0"/>
              </a:spcAft>
              <a:buClr>
                <a:schemeClr val="lt1"/>
              </a:buClr>
              <a:buSzPts val="1050"/>
              <a:buFont typeface="Century Gothic"/>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iw-IL"/>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6.png"/><Relationship Id="rId4" Type="http://schemas.openxmlformats.org/officeDocument/2006/relationships/image" Target="../media/image26.png"/><Relationship Id="rId5" Type="http://schemas.openxmlformats.org/officeDocument/2006/relationships/image" Target="../media/image34.png"/><Relationship Id="rId6" Type="http://schemas.openxmlformats.org/officeDocument/2006/relationships/image" Target="../media/image45.png"/><Relationship Id="rId7" Type="http://schemas.openxmlformats.org/officeDocument/2006/relationships/image" Target="../media/image28.png"/><Relationship Id="rId8" Type="http://schemas.openxmlformats.org/officeDocument/2006/relationships/image" Target="../media/image3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7.png"/><Relationship Id="rId4" Type="http://schemas.openxmlformats.org/officeDocument/2006/relationships/image" Target="../media/image6.png"/><Relationship Id="rId9" Type="http://schemas.openxmlformats.org/officeDocument/2006/relationships/image" Target="../media/image22.png"/><Relationship Id="rId5" Type="http://schemas.openxmlformats.org/officeDocument/2006/relationships/image" Target="../media/image5.png"/><Relationship Id="rId6" Type="http://schemas.openxmlformats.org/officeDocument/2006/relationships/image" Target="../media/image16.png"/><Relationship Id="rId7" Type="http://schemas.openxmlformats.org/officeDocument/2006/relationships/image" Target="../media/image7.png"/><Relationship Id="rId8"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9.png"/><Relationship Id="rId6"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8.png"/><Relationship Id="rId5" Type="http://schemas.openxmlformats.org/officeDocument/2006/relationships/image" Target="../media/image33.png"/><Relationship Id="rId6" Type="http://schemas.openxmlformats.org/officeDocument/2006/relationships/image" Target="../media/image10.png"/><Relationship Id="rId7"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23.png"/><Relationship Id="rId5"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3.png"/><Relationship Id="rId4" Type="http://schemas.openxmlformats.org/officeDocument/2006/relationships/image" Target="../media/image29.png"/><Relationship Id="rId5" Type="http://schemas.openxmlformats.org/officeDocument/2006/relationships/image" Target="../media/image37.png"/><Relationship Id="rId6" Type="http://schemas.openxmlformats.org/officeDocument/2006/relationships/image" Target="../media/image31.png"/><Relationship Id="rId7" Type="http://schemas.openxmlformats.org/officeDocument/2006/relationships/image" Target="../media/image3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44.jpg"/><Relationship Id="rId5" Type="http://schemas.openxmlformats.org/officeDocument/2006/relationships/image" Target="../media/image41.png"/><Relationship Id="rId6" Type="http://schemas.openxmlformats.org/officeDocument/2006/relationships/image" Target="../media/image32.png"/><Relationship Id="rId7" Type="http://schemas.openxmlformats.org/officeDocument/2006/relationships/image" Target="../media/image39.png"/><Relationship Id="rId8" Type="http://schemas.openxmlformats.org/officeDocument/2006/relationships/image" Target="../media/image4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descr="A rainbow colored light coming out of a rainbow line&#10;&#10;Description automatically generated with medium confidence" id="149" name="Google Shape;149;p1"/>
          <p:cNvPicPr preferRelativeResize="0"/>
          <p:nvPr/>
        </p:nvPicPr>
        <p:blipFill rotWithShape="1">
          <a:blip r:embed="rId3">
            <a:alphaModFix/>
          </a:blip>
          <a:srcRect b="0" l="0" r="0" t="0"/>
          <a:stretch/>
        </p:blipFill>
        <p:spPr>
          <a:xfrm>
            <a:off x="0" y="1"/>
            <a:ext cx="12192000" cy="6858000"/>
          </a:xfrm>
          <a:prstGeom prst="rect">
            <a:avLst/>
          </a:prstGeom>
          <a:noFill/>
          <a:ln>
            <a:noFill/>
          </a:ln>
        </p:spPr>
      </p:pic>
      <p:sp>
        <p:nvSpPr>
          <p:cNvPr id="150" name="Google Shape;150;p1"/>
          <p:cNvSpPr txBox="1"/>
          <p:nvPr/>
        </p:nvSpPr>
        <p:spPr>
          <a:xfrm>
            <a:off x="143444" y="90023"/>
            <a:ext cx="11905112" cy="769401"/>
          </a:xfrm>
          <a:prstGeom prst="rect">
            <a:avLst/>
          </a:prstGeom>
          <a:noFill/>
          <a:ln>
            <a:noFill/>
          </a:ln>
        </p:spPr>
        <p:txBody>
          <a:bodyPr anchorCtr="0" anchor="t" bIns="45700" lIns="91425" spcFirstLastPara="1" rIns="91425" wrap="square" tIns="45700">
            <a:spAutoFit/>
          </a:bodyPr>
          <a:lstStyle/>
          <a:p>
            <a:pPr indent="0" lvl="0" marL="0" marR="0" rtl="1" algn="ctr">
              <a:lnSpc>
                <a:spcPct val="100000"/>
              </a:lnSpc>
              <a:spcBef>
                <a:spcPts val="0"/>
              </a:spcBef>
              <a:spcAft>
                <a:spcPts val="0"/>
              </a:spcAft>
              <a:buClr>
                <a:schemeClr val="lt1"/>
              </a:buClr>
              <a:buSzPts val="4400"/>
              <a:buFont typeface="David"/>
              <a:buNone/>
            </a:pPr>
            <a:r>
              <a:rPr b="1" i="0" lang="iw-IL" sz="4400" u="none" cap="none" strike="noStrike">
                <a:solidFill>
                  <a:schemeClr val="lt1"/>
                </a:solidFill>
                <a:latin typeface="David"/>
                <a:ea typeface="David"/>
                <a:cs typeface="David"/>
                <a:sym typeface="David"/>
              </a:rPr>
              <a:t>חקר תיאורטי וניסיוני של מודל מיקרו-קומב לייזר חדשני‎</a:t>
            </a:r>
            <a:endParaRPr b="1" i="0" sz="4400" u="none" cap="none" strike="noStrike">
              <a:solidFill>
                <a:schemeClr val="lt1"/>
              </a:solidFill>
              <a:latin typeface="David"/>
              <a:ea typeface="David"/>
              <a:cs typeface="David"/>
              <a:sym typeface="David"/>
            </a:endParaRPr>
          </a:p>
        </p:txBody>
      </p:sp>
      <p:sp>
        <p:nvSpPr>
          <p:cNvPr id="151" name="Google Shape;151;p1"/>
          <p:cNvSpPr txBox="1"/>
          <p:nvPr/>
        </p:nvSpPr>
        <p:spPr>
          <a:xfrm>
            <a:off x="1693550" y="5402050"/>
            <a:ext cx="8283000" cy="954300"/>
          </a:xfrm>
          <a:prstGeom prst="rect">
            <a:avLst/>
          </a:prstGeom>
          <a:noFill/>
          <a:ln>
            <a:noFill/>
          </a:ln>
        </p:spPr>
        <p:txBody>
          <a:bodyPr anchorCtr="0" anchor="t" bIns="45700" lIns="91425" spcFirstLastPara="1" rIns="91425" wrap="square" tIns="45700">
            <a:spAutoFit/>
          </a:bodyPr>
          <a:lstStyle/>
          <a:p>
            <a:pPr indent="0" lvl="0" marL="0" marR="0" rtl="1" algn="ctr">
              <a:lnSpc>
                <a:spcPct val="100000"/>
              </a:lnSpc>
              <a:spcBef>
                <a:spcPts val="0"/>
              </a:spcBef>
              <a:spcAft>
                <a:spcPts val="0"/>
              </a:spcAft>
              <a:buClr>
                <a:srgbClr val="000000"/>
              </a:buClr>
              <a:buSzPts val="1400"/>
              <a:buFont typeface="Arial"/>
              <a:buNone/>
            </a:pPr>
            <a:r>
              <a:rPr b="1" i="0" lang="iw-IL" sz="2800" u="none" cap="none" strike="noStrike">
                <a:solidFill>
                  <a:schemeClr val="lt1"/>
                </a:solidFill>
                <a:latin typeface="David"/>
                <a:ea typeface="David"/>
                <a:cs typeface="David"/>
                <a:sym typeface="David"/>
              </a:rPr>
              <a:t>פרויקט גמר לתואר B.Sc. בהנדסת חשמל ואלקטרוניקה. </a:t>
            </a:r>
            <a:endParaRPr b="0" i="0" sz="1800" u="none" cap="none" strike="noStrike">
              <a:solidFill>
                <a:schemeClr val="lt1"/>
              </a:solidFill>
              <a:latin typeface="Century Gothic"/>
              <a:ea typeface="Century Gothic"/>
              <a:cs typeface="Century Gothic"/>
              <a:sym typeface="Century Gothic"/>
            </a:endParaRPr>
          </a:p>
          <a:p>
            <a:pPr indent="0" lvl="0" marL="0" marR="0" rtl="1" algn="ctr">
              <a:lnSpc>
                <a:spcPct val="100000"/>
              </a:lnSpc>
              <a:spcBef>
                <a:spcPts val="0"/>
              </a:spcBef>
              <a:spcAft>
                <a:spcPts val="0"/>
              </a:spcAft>
              <a:buClr>
                <a:srgbClr val="000000"/>
              </a:buClr>
              <a:buSzPts val="1400"/>
              <a:buFont typeface="Arial"/>
              <a:buNone/>
            </a:pPr>
            <a:r>
              <a:rPr b="1" i="0" lang="iw-IL" sz="2800" u="none" cap="none" strike="noStrike">
                <a:solidFill>
                  <a:schemeClr val="lt1"/>
                </a:solidFill>
                <a:latin typeface="David"/>
                <a:ea typeface="David"/>
                <a:cs typeface="David"/>
                <a:sym typeface="David"/>
              </a:rPr>
              <a:t>התמחות – תקשורת, עיבוד אותות וביו הנדסה.‎</a:t>
            </a:r>
            <a:endParaRPr b="1" i="0" sz="2800" u="none" cap="none" strike="noStrike">
              <a:solidFill>
                <a:schemeClr val="lt1"/>
              </a:solidFill>
              <a:latin typeface="David"/>
              <a:ea typeface="David"/>
              <a:cs typeface="David"/>
              <a:sym typeface="David"/>
            </a:endParaRPr>
          </a:p>
        </p:txBody>
      </p:sp>
      <p:sp>
        <p:nvSpPr>
          <p:cNvPr id="152" name="Google Shape;152;p1"/>
          <p:cNvSpPr txBox="1"/>
          <p:nvPr/>
        </p:nvSpPr>
        <p:spPr>
          <a:xfrm>
            <a:off x="2764550" y="976375"/>
            <a:ext cx="6141000" cy="1477500"/>
          </a:xfrm>
          <a:prstGeom prst="rect">
            <a:avLst/>
          </a:prstGeom>
          <a:noFill/>
          <a:ln>
            <a:noFill/>
          </a:ln>
        </p:spPr>
        <p:txBody>
          <a:bodyPr anchorCtr="0" anchor="t" bIns="45700" lIns="91425" spcFirstLastPara="1" rIns="91425" wrap="square" tIns="45700">
            <a:spAutoFit/>
          </a:bodyPr>
          <a:lstStyle/>
          <a:p>
            <a:pPr indent="0" lvl="0" marL="0" marR="0" rtl="1" algn="r">
              <a:lnSpc>
                <a:spcPct val="90000"/>
              </a:lnSpc>
              <a:spcBef>
                <a:spcPts val="0"/>
              </a:spcBef>
              <a:spcAft>
                <a:spcPts val="0"/>
              </a:spcAft>
              <a:buClr>
                <a:schemeClr val="lt1"/>
              </a:buClr>
              <a:buSzPts val="2800"/>
              <a:buFont typeface="Arial"/>
              <a:buNone/>
            </a:pPr>
            <a:r>
              <a:rPr b="1" i="0" lang="iw-IL" sz="2800" u="none" cap="none" strike="noStrike">
                <a:solidFill>
                  <a:schemeClr val="lt1"/>
                </a:solidFill>
                <a:latin typeface="David"/>
                <a:ea typeface="David"/>
                <a:cs typeface="David"/>
                <a:sym typeface="David"/>
              </a:rPr>
              <a:t>מגישים: איתי בן עזרא  וטאל חיים</a:t>
            </a:r>
            <a:endParaRPr b="1" i="0" sz="2800" u="none" cap="none" strike="noStrike">
              <a:solidFill>
                <a:schemeClr val="lt1"/>
              </a:solidFill>
              <a:latin typeface="David"/>
              <a:ea typeface="David"/>
              <a:cs typeface="David"/>
              <a:sym typeface="David"/>
            </a:endParaRPr>
          </a:p>
          <a:p>
            <a:pPr indent="0" lvl="0" marL="0" marR="0" rtl="1" algn="r">
              <a:lnSpc>
                <a:spcPct val="90000"/>
              </a:lnSpc>
              <a:spcBef>
                <a:spcPts val="0"/>
              </a:spcBef>
              <a:spcAft>
                <a:spcPts val="0"/>
              </a:spcAft>
              <a:buClr>
                <a:schemeClr val="lt1"/>
              </a:buClr>
              <a:buSzPts val="2800"/>
              <a:buFont typeface="Arial"/>
              <a:buNone/>
            </a:pPr>
            <a:r>
              <a:rPr b="1" i="0" lang="iw-IL" sz="2800" u="none" cap="none" strike="noStrike">
                <a:solidFill>
                  <a:schemeClr val="lt1"/>
                </a:solidFill>
                <a:latin typeface="David"/>
                <a:ea typeface="David"/>
                <a:cs typeface="David"/>
                <a:sym typeface="David"/>
              </a:rPr>
              <a:t>מנחים: ד"ר בוריס למבריקוב ומר יגאל אליהו </a:t>
            </a:r>
            <a:endParaRPr b="0" i="0" sz="1800" u="none" cap="none" strike="noStrike">
              <a:solidFill>
                <a:schemeClr val="dk1"/>
              </a:solidFill>
              <a:latin typeface="Century Gothic"/>
              <a:ea typeface="Century Gothic"/>
              <a:cs typeface="Century Gothic"/>
              <a:sym typeface="Century Gothic"/>
            </a:endParaRPr>
          </a:p>
          <a:p>
            <a:pPr indent="0" lvl="0" marL="0" marR="0" rtl="1" algn="ctr">
              <a:lnSpc>
                <a:spcPct val="90000"/>
              </a:lnSpc>
              <a:spcBef>
                <a:spcPts val="0"/>
              </a:spcBef>
              <a:spcAft>
                <a:spcPts val="0"/>
              </a:spcAft>
              <a:buClr>
                <a:schemeClr val="lt1"/>
              </a:buClr>
              <a:buSzPts val="2800"/>
              <a:buFont typeface="Arial"/>
              <a:buNone/>
            </a:pPr>
            <a:r>
              <a:rPr b="1" i="0" lang="iw-IL" sz="2800" u="none" cap="none" strike="noStrike">
                <a:solidFill>
                  <a:schemeClr val="lt1"/>
                </a:solidFill>
                <a:latin typeface="David"/>
                <a:ea typeface="David"/>
                <a:cs typeface="David"/>
                <a:sym typeface="David"/>
              </a:rPr>
              <a:t> </a:t>
            </a:r>
            <a:endParaRPr b="1" i="0" sz="2800" u="none" cap="none" strike="noStrike">
              <a:solidFill>
                <a:schemeClr val="lt1"/>
              </a:solidFill>
              <a:latin typeface="David"/>
              <a:ea typeface="David"/>
              <a:cs typeface="David"/>
              <a:sym typeface="David"/>
            </a:endParaRPr>
          </a:p>
          <a:p>
            <a:pPr indent="0" lvl="0" marL="0" marR="0" rtl="1" algn="ctr">
              <a:lnSpc>
                <a:spcPct val="90000"/>
              </a:lnSpc>
              <a:spcBef>
                <a:spcPts val="0"/>
              </a:spcBef>
              <a:spcAft>
                <a:spcPts val="0"/>
              </a:spcAft>
              <a:buClr>
                <a:schemeClr val="lt1"/>
              </a:buClr>
              <a:buSzPts val="1600"/>
              <a:buFont typeface="Arial"/>
              <a:buNone/>
            </a:pPr>
            <a:r>
              <a:t/>
            </a:r>
            <a:endParaRPr b="1" i="0" sz="1600" u="none" cap="none" strike="noStrike">
              <a:solidFill>
                <a:schemeClr val="lt1"/>
              </a:solidFill>
              <a:latin typeface="David"/>
              <a:ea typeface="David"/>
              <a:cs typeface="David"/>
              <a:sym typeface="David"/>
            </a:endParaRPr>
          </a:p>
        </p:txBody>
      </p:sp>
      <p:sp>
        <p:nvSpPr>
          <p:cNvPr id="153" name="Google Shape;153;p1"/>
          <p:cNvSpPr txBox="1"/>
          <p:nvPr/>
        </p:nvSpPr>
        <p:spPr>
          <a:xfrm>
            <a:off x="9448800" y="6492874"/>
            <a:ext cx="2743200"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iw-IL" sz="1200" u="none" cap="none" strike="noStrike">
                <a:solidFill>
                  <a:schemeClr val="lt1"/>
                </a:solidFill>
                <a:latin typeface="Century Gothic"/>
                <a:ea typeface="Century Gothic"/>
                <a:cs typeface="Century Gothic"/>
                <a:sym typeface="Century Gothic"/>
              </a:rPr>
              <a:t>‹#›</a:t>
            </a:fld>
            <a:endParaRPr b="0" i="0" sz="12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6" name="Shape 316"/>
        <p:cNvGrpSpPr/>
        <p:nvPr/>
      </p:nvGrpSpPr>
      <p:grpSpPr>
        <a:xfrm>
          <a:off x="0" y="0"/>
          <a:ext cx="0" cy="0"/>
          <a:chOff x="0" y="0"/>
          <a:chExt cx="0" cy="0"/>
        </a:xfrm>
      </p:grpSpPr>
      <p:graphicFrame>
        <p:nvGraphicFramePr>
          <p:cNvPr id="317" name="Google Shape;317;p45"/>
          <p:cNvGraphicFramePr/>
          <p:nvPr/>
        </p:nvGraphicFramePr>
        <p:xfrm>
          <a:off x="441959" y="815973"/>
          <a:ext cx="3000000" cy="3000000"/>
        </p:xfrm>
        <a:graphic>
          <a:graphicData uri="http://schemas.openxmlformats.org/drawingml/2006/table">
            <a:tbl>
              <a:tblPr bandRow="1" firstRow="1">
                <a:gradFill>
                  <a:gsLst>
                    <a:gs pos="0">
                      <a:srgbClr val="BBD4F1"/>
                    </a:gs>
                    <a:gs pos="52000">
                      <a:srgbClr val="A0C2E8"/>
                    </a:gs>
                    <a:gs pos="100000">
                      <a:srgbClr val="8DB7E4"/>
                    </a:gs>
                  </a:gsLst>
                  <a:lin ang="5400000" scaled="0"/>
                </a:gradFill>
                <a:tableStyleId>{691E7141-375F-4BA9-9263-D312FA35558D}</a:tableStyleId>
              </a:tblPr>
              <a:tblGrid>
                <a:gridCol w="5751025"/>
                <a:gridCol w="1486150"/>
                <a:gridCol w="2814900"/>
                <a:gridCol w="1256000"/>
              </a:tblGrid>
              <a:tr h="792575">
                <a:tc>
                  <a:txBody>
                    <a:bodyPr/>
                    <a:lstStyle/>
                    <a:p>
                      <a:pPr indent="0" lvl="0" marL="0" marR="0" rtl="1" algn="ctr">
                        <a:lnSpc>
                          <a:spcPct val="100000"/>
                        </a:lnSpc>
                        <a:spcBef>
                          <a:spcPts val="0"/>
                        </a:spcBef>
                        <a:spcAft>
                          <a:spcPts val="0"/>
                        </a:spcAft>
                        <a:buClr>
                          <a:schemeClr val="lt1"/>
                        </a:buClr>
                        <a:buSzPts val="1800"/>
                        <a:buFont typeface="Century Gothic"/>
                        <a:buNone/>
                      </a:pPr>
                      <a:r>
                        <a:t/>
                      </a:r>
                      <a:endParaRPr b="1" sz="1800" u="none" cap="none" strike="noStrike">
                        <a:solidFill>
                          <a:schemeClr val="lt1"/>
                        </a:solidFill>
                        <a:latin typeface="David"/>
                        <a:ea typeface="David"/>
                        <a:cs typeface="David"/>
                        <a:sym typeface="David"/>
                      </a:endParaRPr>
                    </a:p>
                    <a:p>
                      <a:pPr indent="0" lvl="0" marL="0" marR="0" rtl="1" algn="ctr">
                        <a:lnSpc>
                          <a:spcPct val="100000"/>
                        </a:lnSpc>
                        <a:spcBef>
                          <a:spcPts val="0"/>
                        </a:spcBef>
                        <a:spcAft>
                          <a:spcPts val="0"/>
                        </a:spcAft>
                        <a:buClr>
                          <a:schemeClr val="lt1"/>
                        </a:buClr>
                        <a:buSzPts val="1800"/>
                        <a:buFont typeface="David"/>
                        <a:buNone/>
                      </a:pPr>
                      <a:r>
                        <a:rPr b="1" lang="iw-IL" sz="1800" u="none" cap="none" strike="noStrike">
                          <a:solidFill>
                            <a:schemeClr val="lt1"/>
                          </a:solidFill>
                          <a:latin typeface="David"/>
                          <a:ea typeface="David"/>
                          <a:cs typeface="David"/>
                          <a:sym typeface="David"/>
                        </a:rPr>
                        <a:t>מסקנות</a:t>
                      </a:r>
                      <a:endParaRPr b="1" i="0" sz="1800" u="none" cap="none" strike="noStrike">
                        <a:solidFill>
                          <a:schemeClr val="lt1"/>
                        </a:solidFill>
                        <a:latin typeface="David"/>
                        <a:ea typeface="David"/>
                        <a:cs typeface="David"/>
                        <a:sym typeface="David"/>
                      </a:endParaRPr>
                    </a:p>
                  </a:txBody>
                  <a:tcPr marT="45725" marB="45725" marR="91450" marL="91450"/>
                </a:tc>
                <a:tc>
                  <a:txBody>
                    <a:bodyPr/>
                    <a:lstStyle/>
                    <a:p>
                      <a:pPr indent="0" lvl="0" marL="0" marR="0" rtl="1" algn="ctr">
                        <a:lnSpc>
                          <a:spcPct val="100000"/>
                        </a:lnSpc>
                        <a:spcBef>
                          <a:spcPts val="0"/>
                        </a:spcBef>
                        <a:spcAft>
                          <a:spcPts val="0"/>
                        </a:spcAft>
                        <a:buClr>
                          <a:schemeClr val="lt1"/>
                        </a:buClr>
                        <a:buSzPts val="1800"/>
                        <a:buFont typeface="David"/>
                        <a:buNone/>
                      </a:pPr>
                      <a:r>
                        <a:rPr lang="iw-IL" sz="1800" u="none" cap="none" strike="noStrike">
                          <a:latin typeface="David"/>
                          <a:ea typeface="David"/>
                          <a:cs typeface="David"/>
                          <a:sym typeface="David"/>
                        </a:rPr>
                        <a:t>השוואה בין המודל המעשי לסימולציה</a:t>
                      </a:r>
                      <a:endParaRPr sz="1800" u="none" cap="none" strike="noStrike">
                        <a:latin typeface="David"/>
                        <a:ea typeface="David"/>
                        <a:cs typeface="David"/>
                        <a:sym typeface="David"/>
                      </a:endParaRPr>
                    </a:p>
                  </a:txBody>
                  <a:tcPr marT="45725" marB="45725" marR="91450" marL="91450"/>
                </a:tc>
                <a:tc>
                  <a:txBody>
                    <a:bodyPr/>
                    <a:lstStyle/>
                    <a:p>
                      <a:pPr indent="0" lvl="0" marL="0" marR="0" rtl="1" algn="ctr">
                        <a:lnSpc>
                          <a:spcPct val="100000"/>
                        </a:lnSpc>
                        <a:spcBef>
                          <a:spcPts val="0"/>
                        </a:spcBef>
                        <a:spcAft>
                          <a:spcPts val="0"/>
                        </a:spcAft>
                        <a:buClr>
                          <a:schemeClr val="lt1"/>
                        </a:buClr>
                        <a:buSzPts val="2000"/>
                        <a:buFont typeface="Century Gothic"/>
                        <a:buNone/>
                      </a:pPr>
                      <a:r>
                        <a:t/>
                      </a:r>
                      <a:endParaRPr b="1" sz="2000" u="none" cap="none" strike="noStrike">
                        <a:solidFill>
                          <a:schemeClr val="lt1"/>
                        </a:solidFill>
                        <a:latin typeface="David"/>
                        <a:ea typeface="David"/>
                        <a:cs typeface="David"/>
                        <a:sym typeface="David"/>
                      </a:endParaRPr>
                    </a:p>
                    <a:p>
                      <a:pPr indent="0" lvl="0" marL="0" marR="0" rtl="1" algn="ctr">
                        <a:lnSpc>
                          <a:spcPct val="100000"/>
                        </a:lnSpc>
                        <a:spcBef>
                          <a:spcPts val="0"/>
                        </a:spcBef>
                        <a:spcAft>
                          <a:spcPts val="0"/>
                        </a:spcAft>
                        <a:buClr>
                          <a:schemeClr val="lt1"/>
                        </a:buClr>
                        <a:buSzPts val="2000"/>
                        <a:buFont typeface="David"/>
                        <a:buNone/>
                      </a:pPr>
                      <a:r>
                        <a:rPr b="1" lang="iw-IL" sz="2000" u="none" cap="none" strike="noStrike">
                          <a:solidFill>
                            <a:schemeClr val="lt1"/>
                          </a:solidFill>
                          <a:latin typeface="David"/>
                          <a:ea typeface="David"/>
                          <a:cs typeface="David"/>
                          <a:sym typeface="David"/>
                        </a:rPr>
                        <a:t>מהלך הניסוי</a:t>
                      </a:r>
                      <a:endParaRPr b="1" i="0" sz="2000" u="none" cap="none" strike="noStrike">
                        <a:solidFill>
                          <a:schemeClr val="lt1"/>
                        </a:solidFill>
                        <a:latin typeface="David"/>
                        <a:ea typeface="David"/>
                        <a:cs typeface="David"/>
                        <a:sym typeface="David"/>
                      </a:endParaRPr>
                    </a:p>
                  </a:txBody>
                  <a:tcPr marT="45725" marB="45725" marR="91450" marL="91450"/>
                </a:tc>
                <a:tc>
                  <a:txBody>
                    <a:bodyPr/>
                    <a:lstStyle/>
                    <a:p>
                      <a:pPr indent="0" lvl="0" marL="0" marR="0" rtl="1" algn="ctr">
                        <a:lnSpc>
                          <a:spcPct val="100000"/>
                        </a:lnSpc>
                        <a:spcBef>
                          <a:spcPts val="0"/>
                        </a:spcBef>
                        <a:spcAft>
                          <a:spcPts val="0"/>
                        </a:spcAft>
                        <a:buClr>
                          <a:schemeClr val="lt1"/>
                        </a:buClr>
                        <a:buSzPts val="2000"/>
                        <a:buFont typeface="David"/>
                        <a:buNone/>
                      </a:pPr>
                      <a:r>
                        <a:rPr b="1" lang="iw-IL" sz="2000" u="none" cap="none" strike="noStrike">
                          <a:solidFill>
                            <a:schemeClr val="lt1"/>
                          </a:solidFill>
                          <a:latin typeface="David"/>
                          <a:ea typeface="David"/>
                          <a:cs typeface="David"/>
                          <a:sym typeface="David"/>
                        </a:rPr>
                        <a:t>פרמטר משתנה</a:t>
                      </a:r>
                      <a:endParaRPr b="1" i="0" sz="2000" u="none" cap="none" strike="noStrike">
                        <a:solidFill>
                          <a:schemeClr val="lt1"/>
                        </a:solidFill>
                        <a:latin typeface="David"/>
                        <a:ea typeface="David"/>
                        <a:cs typeface="David"/>
                        <a:sym typeface="David"/>
                      </a:endParaRPr>
                    </a:p>
                  </a:txBody>
                  <a:tcPr marT="45725" marB="45725" marR="91450" marL="91450"/>
                </a:tc>
              </a:tr>
              <a:tr h="1071300">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ניתן לעורר את התופעה במחזורים שונים במרווחי אורך גל זהים </a:t>
                      </a:r>
                      <a:endParaRPr b="0" i="0" sz="1800" u="none" cap="none" strike="noStrike">
                        <a:solidFill>
                          <a:srgbClr val="000000"/>
                        </a:solidFill>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התוצאות תואמות</a:t>
                      </a:r>
                      <a:endParaRPr sz="1800" u="none" cap="none" strike="noStrike">
                        <a:latin typeface="David"/>
                        <a:ea typeface="David"/>
                        <a:cs typeface="David"/>
                        <a:sym typeface="David"/>
                      </a:endParaRPr>
                    </a:p>
                    <a:p>
                      <a:pPr indent="0" lvl="0" marL="0" marR="0" rtl="1" algn="r">
                        <a:lnSpc>
                          <a:spcPct val="100000"/>
                        </a:lnSpc>
                        <a:spcBef>
                          <a:spcPts val="0"/>
                        </a:spcBef>
                        <a:spcAft>
                          <a:spcPts val="0"/>
                        </a:spcAft>
                        <a:buClr>
                          <a:schemeClr val="lt1"/>
                        </a:buClr>
                        <a:buSzPts val="1400"/>
                        <a:buFont typeface="Century Gothic"/>
                        <a:buNone/>
                      </a:pPr>
                      <a:r>
                        <a:t/>
                      </a:r>
                      <a:endParaRPr sz="1400" u="none" cap="none" strike="noStrike">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שינוי אורך גל לבדיקת מחזוריות פונקציית התמסורת</a:t>
                      </a:r>
                      <a:endParaRPr b="0" i="0" sz="1800" u="none" cap="none" strike="noStrike">
                        <a:solidFill>
                          <a:srgbClr val="000000"/>
                        </a:solidFill>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Arial"/>
                        <a:buNone/>
                      </a:pPr>
                      <a:r>
                        <a:rPr b="0" lang="iw-IL" sz="1800" u="none" cap="none" strike="noStrike">
                          <a:solidFill>
                            <a:srgbClr val="000000"/>
                          </a:solidFill>
                          <a:latin typeface="David"/>
                          <a:ea typeface="David"/>
                          <a:cs typeface="David"/>
                          <a:sym typeface="David"/>
                        </a:rPr>
                        <a:t>אורך גל</a:t>
                      </a:r>
                      <a:endParaRPr b="0" i="0" sz="1800" u="none" cap="none" strike="noStrike">
                        <a:solidFill>
                          <a:srgbClr val="000000"/>
                        </a:solidFill>
                        <a:latin typeface="David"/>
                        <a:ea typeface="David"/>
                        <a:cs typeface="David"/>
                        <a:sym typeface="David"/>
                      </a:endParaRPr>
                    </a:p>
                  </a:txBody>
                  <a:tcPr marT="45725" marB="45725" marR="91450" marL="91450"/>
                </a:tc>
              </a:tr>
              <a:tr h="1023600">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ככל שמגבירים את ההגבר האנרגיה גדלה במערכת ובכך אי אפשר להתכנס לתופעה.</a:t>
                      </a:r>
                      <a:endParaRPr b="0" sz="1800" u="none" cap="none" strike="noStrike">
                        <a:solidFill>
                          <a:srgbClr val="000000"/>
                        </a:solidFill>
                        <a:latin typeface="David"/>
                        <a:ea typeface="David"/>
                        <a:cs typeface="David"/>
                        <a:sym typeface="David"/>
                      </a:endParaRPr>
                    </a:p>
                    <a:p>
                      <a:pPr indent="0" lvl="0" marL="0" marR="0" rtl="1" algn="r">
                        <a:lnSpc>
                          <a:spcPct val="100000"/>
                        </a:lnSpc>
                        <a:spcBef>
                          <a:spcPts val="0"/>
                        </a:spcBef>
                        <a:spcAft>
                          <a:spcPts val="0"/>
                        </a:spcAft>
                        <a:buClr>
                          <a:schemeClr val="lt1"/>
                        </a:buClr>
                        <a:buSzPts val="1400"/>
                        <a:buFont typeface="Century Gothic"/>
                        <a:buNone/>
                      </a:pPr>
                      <a:r>
                        <a:t/>
                      </a:r>
                      <a:endParaRPr sz="1400" u="none" cap="none" strike="noStrike">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התוצאות לא תואמות</a:t>
                      </a:r>
                      <a:endParaRPr sz="1800" u="none" cap="none" strike="noStrike">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שינוי הגבר המערכת על ידי שליטה בעוצמת מוצא הEDFA</a:t>
                      </a:r>
                      <a:endParaRPr b="0" i="0" sz="1800" u="none" cap="none" strike="noStrike">
                        <a:solidFill>
                          <a:srgbClr val="000000"/>
                        </a:solidFill>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Arial"/>
                        <a:buNone/>
                      </a:pPr>
                      <a:r>
                        <a:rPr b="0" lang="iw-IL" sz="1800" u="none" cap="none" strike="noStrike">
                          <a:solidFill>
                            <a:srgbClr val="000000"/>
                          </a:solidFill>
                          <a:latin typeface="David"/>
                          <a:ea typeface="David"/>
                          <a:cs typeface="David"/>
                          <a:sym typeface="David"/>
                        </a:rPr>
                        <a:t>הגבר המערכת</a:t>
                      </a:r>
                      <a:endParaRPr sz="1800" u="none" cap="none" strike="noStrike">
                        <a:latin typeface="David"/>
                        <a:ea typeface="David"/>
                        <a:cs typeface="David"/>
                        <a:sym typeface="David"/>
                      </a:endParaRPr>
                    </a:p>
                  </a:txBody>
                  <a:tcPr marT="45725" marB="45725" marR="91450" marL="91450"/>
                </a:tc>
              </a:tr>
              <a:tr h="1068250">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ככל שמוליך הגל שאיתו ביצענו את הניסוי היה דק יותר, מסרק התדרים שהתקבל היה בעל עוצמה גבוהה יותר ובכך קל יותר להתכנס לתדר תהודה ולקבל את התופעה. כך גם הפוך.</a:t>
                      </a:r>
                      <a:endParaRPr b="0" sz="1800" u="none" cap="none" strike="noStrike">
                        <a:solidFill>
                          <a:srgbClr val="000000"/>
                        </a:solidFill>
                        <a:latin typeface="David"/>
                        <a:ea typeface="David"/>
                        <a:cs typeface="David"/>
                        <a:sym typeface="David"/>
                      </a:endParaRPr>
                    </a:p>
                    <a:p>
                      <a:pPr indent="0" lvl="0" marL="0" marR="0" rtl="1" algn="r">
                        <a:lnSpc>
                          <a:spcPct val="100000"/>
                        </a:lnSpc>
                        <a:spcBef>
                          <a:spcPts val="0"/>
                        </a:spcBef>
                        <a:spcAft>
                          <a:spcPts val="0"/>
                        </a:spcAft>
                        <a:buClr>
                          <a:schemeClr val="lt1"/>
                        </a:buClr>
                        <a:buSzPts val="1400"/>
                        <a:buFont typeface="Century Gothic"/>
                        <a:buNone/>
                      </a:pPr>
                      <a:r>
                        <a:t/>
                      </a:r>
                      <a:endParaRPr sz="1400" u="none" cap="none" strike="noStrike">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Arial"/>
                        <a:buNone/>
                      </a:pPr>
                      <a:r>
                        <a:rPr b="0" lang="iw-IL" sz="1800" u="none" cap="none" strike="noStrike">
                          <a:solidFill>
                            <a:srgbClr val="000000"/>
                          </a:solidFill>
                          <a:latin typeface="David"/>
                          <a:ea typeface="David"/>
                          <a:cs typeface="David"/>
                          <a:sym typeface="David"/>
                        </a:rPr>
                        <a:t>התוצאות תואמות</a:t>
                      </a:r>
                      <a:endParaRPr sz="1800" u="none" cap="none" strike="noStrike">
                        <a:latin typeface="David"/>
                        <a:ea typeface="David"/>
                        <a:cs typeface="David"/>
                        <a:sym typeface="David"/>
                      </a:endParaRPr>
                    </a:p>
                    <a:p>
                      <a:pPr indent="0" lvl="0" marL="0" marR="0" rtl="1" algn="r">
                        <a:lnSpc>
                          <a:spcPct val="100000"/>
                        </a:lnSpc>
                        <a:spcBef>
                          <a:spcPts val="0"/>
                        </a:spcBef>
                        <a:spcAft>
                          <a:spcPts val="0"/>
                        </a:spcAft>
                        <a:buClr>
                          <a:schemeClr val="lt1"/>
                        </a:buClr>
                        <a:buSzPts val="1800"/>
                        <a:buFont typeface="Century Gothic"/>
                        <a:buNone/>
                      </a:pPr>
                      <a:r>
                        <a:t/>
                      </a:r>
                      <a:endParaRPr b="0" i="0" sz="1800" u="none" cap="none" strike="noStrike">
                        <a:solidFill>
                          <a:srgbClr val="000000"/>
                        </a:solidFill>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בדיקה האם יש לרוחב מוליך הגל השפעה על קבלת התופעה.</a:t>
                      </a:r>
                      <a:endParaRPr sz="1800" u="none" cap="none" strike="noStrike">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Arial"/>
                        <a:buNone/>
                      </a:pPr>
                      <a:r>
                        <a:rPr b="0" lang="iw-IL" sz="1800" u="none" cap="none" strike="noStrike">
                          <a:solidFill>
                            <a:srgbClr val="000000"/>
                          </a:solidFill>
                          <a:latin typeface="David"/>
                          <a:ea typeface="David"/>
                          <a:cs typeface="David"/>
                          <a:sym typeface="David"/>
                        </a:rPr>
                        <a:t>רוחב מוליך הגל</a:t>
                      </a:r>
                      <a:endParaRPr sz="1800" u="none" cap="none" strike="noStrike">
                        <a:latin typeface="David"/>
                        <a:ea typeface="David"/>
                        <a:cs typeface="David"/>
                        <a:sym typeface="David"/>
                      </a:endParaRPr>
                    </a:p>
                  </a:txBody>
                  <a:tcPr marT="45725" marB="45725" marR="91450" marL="91450"/>
                </a:tc>
              </a:tr>
              <a:tr h="1445075">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ככל שרדיוס הטבעת גדל כך קצב חזרת הפולסים (FSR)  בין הההרמוניות השונות נהיה צפוף יותר</a:t>
                      </a:r>
                      <a:endParaRPr b="0" i="0" sz="1800" u="none" cap="none" strike="noStrike">
                        <a:solidFill>
                          <a:srgbClr val="000000"/>
                        </a:solidFill>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Arial"/>
                        <a:buNone/>
                      </a:pPr>
                      <a:r>
                        <a:rPr b="0" lang="iw-IL" sz="1800" u="none" cap="none" strike="noStrike">
                          <a:solidFill>
                            <a:srgbClr val="000000"/>
                          </a:solidFill>
                          <a:latin typeface="David"/>
                          <a:ea typeface="David"/>
                          <a:cs typeface="David"/>
                          <a:sym typeface="David"/>
                        </a:rPr>
                        <a:t>התוצאות תואמות</a:t>
                      </a:r>
                      <a:endParaRPr sz="1800" u="none" cap="none" strike="noStrike">
                        <a:latin typeface="David"/>
                        <a:ea typeface="David"/>
                        <a:cs typeface="David"/>
                        <a:sym typeface="David"/>
                      </a:endParaRPr>
                    </a:p>
                    <a:p>
                      <a:pPr indent="0" lvl="0" marL="0" marR="0" rtl="1" algn="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David"/>
                        <a:buNone/>
                      </a:pPr>
                      <a:r>
                        <a:rPr b="0" lang="iw-IL" sz="1800" u="none" cap="none" strike="noStrike">
                          <a:solidFill>
                            <a:srgbClr val="000000"/>
                          </a:solidFill>
                          <a:latin typeface="David"/>
                          <a:ea typeface="David"/>
                          <a:cs typeface="David"/>
                          <a:sym typeface="David"/>
                        </a:rPr>
                        <a:t>שינוי רדיוס הטבעת לבדיקת השפעת הגיאומטריה על תוצאות התופעה ויציבותה</a:t>
                      </a:r>
                      <a:endParaRPr b="0" i="0" sz="1800" u="none" cap="none" strike="noStrike">
                        <a:solidFill>
                          <a:srgbClr val="000000"/>
                        </a:solidFill>
                        <a:latin typeface="David"/>
                        <a:ea typeface="David"/>
                        <a:cs typeface="David"/>
                        <a:sym typeface="David"/>
                      </a:endParaRPr>
                    </a:p>
                  </a:txBody>
                  <a:tcPr marT="45725" marB="45725" marR="91450" marL="91450"/>
                </a:tc>
                <a:tc>
                  <a:txBody>
                    <a:bodyPr/>
                    <a:lstStyle/>
                    <a:p>
                      <a:pPr indent="0" lvl="0" marL="0" marR="0" rtl="1" algn="r">
                        <a:lnSpc>
                          <a:spcPct val="100000"/>
                        </a:lnSpc>
                        <a:spcBef>
                          <a:spcPts val="0"/>
                        </a:spcBef>
                        <a:spcAft>
                          <a:spcPts val="0"/>
                        </a:spcAft>
                        <a:buClr>
                          <a:srgbClr val="000000"/>
                        </a:buClr>
                        <a:buSzPts val="1800"/>
                        <a:buFont typeface="Arial"/>
                        <a:buNone/>
                      </a:pPr>
                      <a:r>
                        <a:rPr b="0" lang="iw-IL" sz="1800" u="none" cap="none" strike="noStrike">
                          <a:solidFill>
                            <a:srgbClr val="000000"/>
                          </a:solidFill>
                          <a:latin typeface="David"/>
                          <a:ea typeface="David"/>
                          <a:cs typeface="David"/>
                          <a:sym typeface="David"/>
                        </a:rPr>
                        <a:t>רדיוס הטבעת</a:t>
                      </a:r>
                      <a:endParaRPr sz="1800" u="none" cap="none" strike="noStrike">
                        <a:latin typeface="David"/>
                        <a:ea typeface="David"/>
                        <a:cs typeface="David"/>
                        <a:sym typeface="David"/>
                      </a:endParaRPr>
                    </a:p>
                  </a:txBody>
                  <a:tcPr marT="45725" marB="45725" marR="91450" marL="91450"/>
                </a:tc>
              </a:tr>
            </a:tbl>
          </a:graphicData>
        </a:graphic>
      </p:graphicFrame>
      <p:sp>
        <p:nvSpPr>
          <p:cNvPr id="318" name="Google Shape;318;p45"/>
          <p:cNvSpPr txBox="1"/>
          <p:nvPr/>
        </p:nvSpPr>
        <p:spPr>
          <a:xfrm>
            <a:off x="4630995" y="-15024"/>
            <a:ext cx="2930001" cy="830997"/>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2400"/>
              <a:buFont typeface="Arial"/>
              <a:buNone/>
            </a:pPr>
            <a:r>
              <a:t/>
            </a:r>
            <a:endParaRPr b="0" i="0" sz="2400" u="none" cap="none" strike="noStrike">
              <a:solidFill>
                <a:schemeClr val="lt1"/>
              </a:solidFill>
              <a:latin typeface="Arial"/>
              <a:ea typeface="Arial"/>
              <a:cs typeface="Arial"/>
              <a:sym typeface="Arial"/>
            </a:endParaRPr>
          </a:p>
          <a:p>
            <a:pPr indent="0" lvl="0" marL="0" marR="0" rtl="1" algn="r">
              <a:lnSpc>
                <a:spcPct val="100000"/>
              </a:lnSpc>
              <a:spcBef>
                <a:spcPts val="0"/>
              </a:spcBef>
              <a:spcAft>
                <a:spcPts val="0"/>
              </a:spcAft>
              <a:buClr>
                <a:srgbClr val="000000"/>
              </a:buClr>
              <a:buSzPts val="2400"/>
              <a:buFont typeface="Arial"/>
              <a:buNone/>
            </a:pPr>
            <a:r>
              <a:rPr b="0" i="0" lang="iw-IL" sz="2400" u="none" cap="none" strike="noStrike">
                <a:solidFill>
                  <a:schemeClr val="lt1"/>
                </a:solidFill>
                <a:latin typeface="David"/>
                <a:ea typeface="David"/>
                <a:cs typeface="David"/>
                <a:sym typeface="David"/>
              </a:rPr>
              <a:t>טבלה </a:t>
            </a:r>
            <a:r>
              <a:rPr lang="iw-IL" sz="2400">
                <a:solidFill>
                  <a:schemeClr val="lt1"/>
                </a:solidFill>
                <a:latin typeface="David"/>
                <a:ea typeface="David"/>
                <a:cs typeface="David"/>
                <a:sym typeface="David"/>
              </a:rPr>
              <a:t>1. המשך ניסויים</a:t>
            </a:r>
            <a:endParaRPr sz="1800">
              <a:solidFill>
                <a:schemeClr val="lt1"/>
              </a:solidFill>
              <a:latin typeface="David"/>
              <a:ea typeface="David"/>
              <a:cs typeface="David"/>
              <a:sym typeface="David"/>
            </a:endParaRPr>
          </a:p>
        </p:txBody>
      </p:sp>
      <p:sp>
        <p:nvSpPr>
          <p:cNvPr id="319" name="Google Shape;319;p45"/>
          <p:cNvSpPr txBox="1"/>
          <p:nvPr>
            <p:ph idx="12" type="sldNum"/>
          </p:nvPr>
        </p:nvSpPr>
        <p:spPr>
          <a:xfrm>
            <a:off x="11795760" y="6452662"/>
            <a:ext cx="396240" cy="415498"/>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lt1"/>
              </a:buClr>
              <a:buSzPts val="1200"/>
              <a:buFont typeface="David"/>
              <a:buNone/>
            </a:pPr>
            <a:fld id="{00000000-1234-1234-1234-123412341234}" type="slidenum">
              <a:rPr lang="iw-IL" sz="1200">
                <a:latin typeface="David"/>
                <a:ea typeface="David"/>
                <a:cs typeface="David"/>
                <a:sym typeface="David"/>
              </a:rPr>
              <a:t>‹#›</a:t>
            </a:fld>
            <a:endParaRPr sz="1200">
              <a:latin typeface="David"/>
              <a:ea typeface="David"/>
              <a:cs typeface="David"/>
              <a:sym typeface="Davi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3" name="Shape 323"/>
        <p:cNvGrpSpPr/>
        <p:nvPr/>
      </p:nvGrpSpPr>
      <p:grpSpPr>
        <a:xfrm>
          <a:off x="0" y="0"/>
          <a:ext cx="0" cy="0"/>
          <a:chOff x="0" y="0"/>
          <a:chExt cx="0" cy="0"/>
        </a:xfrm>
      </p:grpSpPr>
      <p:sp>
        <p:nvSpPr>
          <p:cNvPr id="324" name="Google Shape;324;p27"/>
          <p:cNvSpPr/>
          <p:nvPr/>
        </p:nvSpPr>
        <p:spPr>
          <a:xfrm rot="-964587">
            <a:off x="-501737" y="969718"/>
            <a:ext cx="3900357" cy="4178958"/>
          </a:xfrm>
          <a:custGeom>
            <a:rect b="b" l="l" r="r" t="t"/>
            <a:pathLst>
              <a:path extrusionOk="0" h="4178958" w="3900357">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0">
                <a:srgbClr val="000000">
                  <a:alpha val="0"/>
                </a:srgbClr>
              </a:gs>
              <a:gs pos="29000">
                <a:srgbClr val="000000">
                  <a:alpha val="0"/>
                </a:srgbClr>
              </a:gs>
              <a:gs pos="100000">
                <a:srgbClr val="4472C4">
                  <a:alpha val="42352"/>
                </a:srgbClr>
              </a:gs>
            </a:gsLst>
            <a:lin ang="18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chemeClr val="dk1"/>
              </a:solidFill>
              <a:latin typeface="Arial"/>
              <a:ea typeface="Arial"/>
              <a:cs typeface="Arial"/>
              <a:sym typeface="Arial"/>
            </a:endParaRPr>
          </a:p>
        </p:txBody>
      </p:sp>
      <p:sp>
        <p:nvSpPr>
          <p:cNvPr id="325" name="Google Shape;325;p27"/>
          <p:cNvSpPr txBox="1"/>
          <p:nvPr>
            <p:ph type="ctrTitle"/>
          </p:nvPr>
        </p:nvSpPr>
        <p:spPr>
          <a:xfrm>
            <a:off x="1084263" y="2759450"/>
            <a:ext cx="1869300" cy="684000"/>
          </a:xfrm>
          <a:prstGeom prst="rect">
            <a:avLst/>
          </a:prstGeom>
          <a:noFill/>
          <a:ln>
            <a:noFill/>
          </a:ln>
        </p:spPr>
        <p:txBody>
          <a:bodyPr anchorCtr="0" anchor="b" bIns="45700" lIns="91425" spcFirstLastPara="1" rIns="91425" wrap="square" tIns="45700">
            <a:noAutofit/>
          </a:bodyPr>
          <a:lstStyle/>
          <a:p>
            <a:pPr indent="0" lvl="0" marL="0" rtl="0" algn="r">
              <a:lnSpc>
                <a:spcPct val="90000"/>
              </a:lnSpc>
              <a:spcBef>
                <a:spcPts val="0"/>
              </a:spcBef>
              <a:spcAft>
                <a:spcPts val="0"/>
              </a:spcAft>
              <a:buClr>
                <a:schemeClr val="dk1"/>
              </a:buClr>
              <a:buSzPts val="4000"/>
              <a:buFont typeface="David"/>
              <a:buNone/>
            </a:pPr>
            <a:r>
              <a:rPr lang="iw-IL" sz="4400">
                <a:solidFill>
                  <a:srgbClr val="FFFFFF"/>
                </a:solidFill>
                <a:latin typeface="David"/>
                <a:ea typeface="David"/>
                <a:cs typeface="David"/>
                <a:sym typeface="David"/>
              </a:rPr>
              <a:t>מסקנות</a:t>
            </a:r>
            <a:endParaRPr sz="4400">
              <a:solidFill>
                <a:srgbClr val="FFFFFF"/>
              </a:solidFill>
              <a:latin typeface="David"/>
              <a:ea typeface="David"/>
              <a:cs typeface="David"/>
              <a:sym typeface="David"/>
            </a:endParaRPr>
          </a:p>
        </p:txBody>
      </p:sp>
      <p:sp>
        <p:nvSpPr>
          <p:cNvPr id="326" name="Google Shape;326;p27"/>
          <p:cNvSpPr txBox="1"/>
          <p:nvPr>
            <p:ph idx="12" type="sldNum"/>
          </p:nvPr>
        </p:nvSpPr>
        <p:spPr>
          <a:xfrm>
            <a:off x="11724640" y="6486144"/>
            <a:ext cx="448056"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600"/>
              </a:spcAft>
              <a:buClr>
                <a:schemeClr val="lt1"/>
              </a:buClr>
              <a:buSzPts val="1200"/>
              <a:buFont typeface="David"/>
              <a:buNone/>
            </a:pPr>
            <a:fld id="{00000000-1234-1234-1234-123412341234}" type="slidenum">
              <a:rPr lang="iw-IL" sz="1200">
                <a:solidFill>
                  <a:schemeClr val="lt1"/>
                </a:solidFill>
                <a:latin typeface="David"/>
                <a:ea typeface="David"/>
                <a:cs typeface="David"/>
                <a:sym typeface="David"/>
              </a:rPr>
              <a:t>‹#›</a:t>
            </a:fld>
            <a:endParaRPr sz="1800">
              <a:solidFill>
                <a:schemeClr val="lt1"/>
              </a:solidFill>
              <a:latin typeface="David"/>
              <a:ea typeface="David"/>
              <a:cs typeface="David"/>
              <a:sym typeface="David"/>
            </a:endParaRPr>
          </a:p>
        </p:txBody>
      </p:sp>
      <p:grpSp>
        <p:nvGrpSpPr>
          <p:cNvPr id="327" name="Google Shape;327;p27"/>
          <p:cNvGrpSpPr/>
          <p:nvPr/>
        </p:nvGrpSpPr>
        <p:grpSpPr>
          <a:xfrm>
            <a:off x="3113590" y="680959"/>
            <a:ext cx="7139407" cy="4436475"/>
            <a:chOff x="1401123" y="618898"/>
            <a:chExt cx="5036975" cy="3480954"/>
          </a:xfrm>
        </p:grpSpPr>
        <p:sp>
          <p:nvSpPr>
            <p:cNvPr id="328" name="Google Shape;328;p27"/>
            <p:cNvSpPr txBox="1"/>
            <p:nvPr/>
          </p:nvSpPr>
          <p:spPr>
            <a:xfrm>
              <a:off x="1781020" y="618898"/>
              <a:ext cx="4657078" cy="415800"/>
            </a:xfrm>
            <a:prstGeom prst="rect">
              <a:avLst/>
            </a:prstGeom>
            <a:noFill/>
            <a:ln>
              <a:noFill/>
            </a:ln>
          </p:spPr>
          <p:txBody>
            <a:bodyPr anchorCtr="0" anchor="t" bIns="0" lIns="0" spcFirstLastPara="1" rIns="0" wrap="square" tIns="0">
              <a:noAutofit/>
            </a:bodyPr>
            <a:lstStyle/>
            <a:p>
              <a:pPr indent="0" lvl="0" marL="0" marR="0" rtl="1" algn="r">
                <a:lnSpc>
                  <a:spcPct val="100000"/>
                </a:lnSpc>
                <a:spcBef>
                  <a:spcPts val="0"/>
                </a:spcBef>
                <a:spcAft>
                  <a:spcPts val="0"/>
                </a:spcAft>
                <a:buClr>
                  <a:srgbClr val="000000"/>
                </a:buClr>
                <a:buSzPts val="1100"/>
                <a:buFont typeface="Arial"/>
                <a:buNone/>
              </a:pPr>
              <a:r>
                <a:rPr b="0" i="0" lang="iw-IL" sz="1800" u="none" cap="none" strike="noStrike">
                  <a:solidFill>
                    <a:schemeClr val="lt1"/>
                  </a:solidFill>
                  <a:latin typeface="David"/>
                  <a:ea typeface="David"/>
                  <a:cs typeface="David"/>
                  <a:sym typeface="David"/>
                </a:rPr>
                <a:t>1. פונקציית התמסורת מושפעת מ</a:t>
              </a:r>
              <a:r>
                <a:rPr lang="iw-IL" sz="1800">
                  <a:solidFill>
                    <a:schemeClr val="lt1"/>
                  </a:solidFill>
                  <a:latin typeface="David"/>
                  <a:ea typeface="David"/>
                  <a:cs typeface="David"/>
                  <a:sym typeface="David"/>
                </a:rPr>
                <a:t>ה</a:t>
              </a:r>
              <a:r>
                <a:rPr b="0" i="0" lang="iw-IL" sz="1800" u="none" cap="none" strike="noStrike">
                  <a:solidFill>
                    <a:schemeClr val="lt1"/>
                  </a:solidFill>
                  <a:latin typeface="David"/>
                  <a:ea typeface="David"/>
                  <a:cs typeface="David"/>
                  <a:sym typeface="David"/>
                </a:rPr>
                <a:t>גיאומטריה ומהפרמטרים של המערכת</a:t>
              </a:r>
              <a:endParaRPr b="0" i="0" sz="1800" u="none" cap="none" strike="noStrike">
                <a:solidFill>
                  <a:schemeClr val="lt1"/>
                </a:solidFill>
                <a:latin typeface="David"/>
                <a:ea typeface="David"/>
                <a:cs typeface="David"/>
                <a:sym typeface="David"/>
              </a:endParaRPr>
            </a:p>
          </p:txBody>
        </p:sp>
        <p:sp>
          <p:nvSpPr>
            <p:cNvPr id="329" name="Google Shape;329;p27"/>
            <p:cNvSpPr txBox="1"/>
            <p:nvPr/>
          </p:nvSpPr>
          <p:spPr>
            <a:xfrm>
              <a:off x="1883117" y="1243361"/>
              <a:ext cx="4554980" cy="606300"/>
            </a:xfrm>
            <a:prstGeom prst="rect">
              <a:avLst/>
            </a:prstGeom>
            <a:noFill/>
            <a:ln>
              <a:noFill/>
            </a:ln>
          </p:spPr>
          <p:txBody>
            <a:bodyPr anchorCtr="0" anchor="t" bIns="0" lIns="0" spcFirstLastPara="1" rIns="0" wrap="square" tIns="0">
              <a:noAutofit/>
            </a:bodyPr>
            <a:lstStyle/>
            <a:p>
              <a:pPr indent="0" lvl="0" marL="0" marR="0" rtl="1" algn="r">
                <a:lnSpc>
                  <a:spcPct val="100000"/>
                </a:lnSpc>
                <a:spcBef>
                  <a:spcPts val="0"/>
                </a:spcBef>
                <a:spcAft>
                  <a:spcPts val="0"/>
                </a:spcAft>
                <a:buClr>
                  <a:srgbClr val="000000"/>
                </a:buClr>
                <a:buSzPts val="1100"/>
                <a:buFont typeface="Arial"/>
                <a:buNone/>
              </a:pPr>
              <a:r>
                <a:rPr b="0" i="0" lang="iw-IL" sz="1800" u="none" cap="none" strike="noStrike">
                  <a:solidFill>
                    <a:schemeClr val="lt1"/>
                  </a:solidFill>
                  <a:latin typeface="David"/>
                  <a:ea typeface="David"/>
                  <a:cs typeface="David"/>
                  <a:sym typeface="David"/>
                </a:rPr>
                <a:t>2.  יש כיוון כיול לשינוי הפרמטרים לצורך היווצרות התופעה</a:t>
              </a:r>
              <a:endParaRPr b="0" i="0" sz="1800" u="none" cap="none" strike="noStrike">
                <a:solidFill>
                  <a:schemeClr val="lt1"/>
                </a:solidFill>
                <a:latin typeface="David"/>
                <a:ea typeface="David"/>
                <a:cs typeface="David"/>
                <a:sym typeface="David"/>
              </a:endParaRPr>
            </a:p>
          </p:txBody>
        </p:sp>
        <p:sp>
          <p:nvSpPr>
            <p:cNvPr id="330" name="Google Shape;330;p27"/>
            <p:cNvSpPr txBox="1"/>
            <p:nvPr/>
          </p:nvSpPr>
          <p:spPr>
            <a:xfrm>
              <a:off x="2085870" y="1850423"/>
              <a:ext cx="4352226" cy="415800"/>
            </a:xfrm>
            <a:prstGeom prst="rect">
              <a:avLst/>
            </a:prstGeom>
            <a:noFill/>
            <a:ln>
              <a:noFill/>
            </a:ln>
          </p:spPr>
          <p:txBody>
            <a:bodyPr anchorCtr="0" anchor="t" bIns="0" lIns="0" spcFirstLastPara="1" rIns="0" wrap="square" tIns="0">
              <a:noAutofit/>
            </a:bodyPr>
            <a:lstStyle/>
            <a:p>
              <a:pPr indent="0" lvl="0" marL="0" marR="0" rtl="1" algn="r">
                <a:lnSpc>
                  <a:spcPct val="100000"/>
                </a:lnSpc>
                <a:spcBef>
                  <a:spcPts val="0"/>
                </a:spcBef>
                <a:spcAft>
                  <a:spcPts val="0"/>
                </a:spcAft>
                <a:buClr>
                  <a:srgbClr val="000000"/>
                </a:buClr>
                <a:buSzPts val="1100"/>
                <a:buFont typeface="Arial"/>
                <a:buNone/>
              </a:pPr>
              <a:r>
                <a:rPr lang="iw-IL" sz="1800">
                  <a:solidFill>
                    <a:schemeClr val="lt1"/>
                  </a:solidFill>
                  <a:latin typeface="David"/>
                  <a:ea typeface="David"/>
                  <a:cs typeface="David"/>
                  <a:sym typeface="David"/>
                </a:rPr>
                <a:t>3. ניתן לעורר את התופעה על ידי שינויים בטמפרטורה</a:t>
              </a:r>
              <a:endParaRPr b="0" i="0" sz="1800" u="none" cap="none" strike="noStrike">
                <a:solidFill>
                  <a:schemeClr val="lt1"/>
                </a:solidFill>
                <a:latin typeface="David"/>
                <a:ea typeface="David"/>
                <a:cs typeface="David"/>
                <a:sym typeface="David"/>
              </a:endParaRPr>
            </a:p>
          </p:txBody>
        </p:sp>
        <p:sp>
          <p:nvSpPr>
            <p:cNvPr id="331" name="Google Shape;331;p27"/>
            <p:cNvSpPr txBox="1"/>
            <p:nvPr/>
          </p:nvSpPr>
          <p:spPr>
            <a:xfrm>
              <a:off x="2243884" y="2370608"/>
              <a:ext cx="4194212" cy="415800"/>
            </a:xfrm>
            <a:prstGeom prst="rect">
              <a:avLst/>
            </a:prstGeom>
            <a:noFill/>
            <a:ln>
              <a:noFill/>
            </a:ln>
          </p:spPr>
          <p:txBody>
            <a:bodyPr anchorCtr="0" anchor="t" bIns="0" lIns="0" spcFirstLastPara="1" rIns="0" wrap="square" tIns="0">
              <a:noAutofit/>
            </a:bodyPr>
            <a:lstStyle/>
            <a:p>
              <a:pPr indent="0" lvl="0" marL="0" marR="0" rtl="1" algn="r">
                <a:lnSpc>
                  <a:spcPct val="100000"/>
                </a:lnSpc>
                <a:spcBef>
                  <a:spcPts val="0"/>
                </a:spcBef>
                <a:spcAft>
                  <a:spcPts val="0"/>
                </a:spcAft>
                <a:buClr>
                  <a:srgbClr val="000000"/>
                </a:buClr>
                <a:buSzPts val="1100"/>
                <a:buFont typeface="Arial"/>
                <a:buNone/>
              </a:pPr>
              <a:r>
                <a:rPr b="0" i="0" lang="iw-IL" sz="1800" u="none" cap="none" strike="noStrike">
                  <a:solidFill>
                    <a:schemeClr val="lt1"/>
                  </a:solidFill>
                  <a:latin typeface="David"/>
                  <a:ea typeface="David"/>
                  <a:cs typeface="David"/>
                  <a:sym typeface="David"/>
                </a:rPr>
                <a:t>4. אי אפשר להתכנס לתופעה מהעלאת הגבר אלא מהקטנתו</a:t>
              </a:r>
              <a:endParaRPr b="0" i="0" sz="1800" u="none" cap="none" strike="noStrike">
                <a:solidFill>
                  <a:schemeClr val="lt1"/>
                </a:solidFill>
                <a:latin typeface="David"/>
                <a:ea typeface="David"/>
                <a:cs typeface="David"/>
                <a:sym typeface="David"/>
              </a:endParaRPr>
            </a:p>
          </p:txBody>
        </p:sp>
        <p:sp>
          <p:nvSpPr>
            <p:cNvPr id="332" name="Google Shape;332;p27"/>
            <p:cNvSpPr txBox="1"/>
            <p:nvPr/>
          </p:nvSpPr>
          <p:spPr>
            <a:xfrm>
              <a:off x="1883117" y="2993698"/>
              <a:ext cx="4554981" cy="459600"/>
            </a:xfrm>
            <a:prstGeom prst="rect">
              <a:avLst/>
            </a:prstGeom>
            <a:noFill/>
            <a:ln>
              <a:noFill/>
            </a:ln>
          </p:spPr>
          <p:txBody>
            <a:bodyPr anchorCtr="0" anchor="t" bIns="0" lIns="0" spcFirstLastPara="1" rIns="0" wrap="square" tIns="0">
              <a:noAutofit/>
            </a:bodyPr>
            <a:lstStyle/>
            <a:p>
              <a:pPr indent="0" lvl="0" marL="0" marR="0" rtl="1" algn="r">
                <a:lnSpc>
                  <a:spcPct val="100000"/>
                </a:lnSpc>
                <a:spcBef>
                  <a:spcPts val="0"/>
                </a:spcBef>
                <a:spcAft>
                  <a:spcPts val="0"/>
                </a:spcAft>
                <a:buClr>
                  <a:srgbClr val="000000"/>
                </a:buClr>
                <a:buSzPts val="1100"/>
                <a:buFont typeface="Arial"/>
                <a:buNone/>
              </a:pPr>
              <a:r>
                <a:rPr lang="iw-IL" sz="1800">
                  <a:solidFill>
                    <a:schemeClr val="lt1"/>
                  </a:solidFill>
                  <a:latin typeface="David"/>
                  <a:ea typeface="David"/>
                  <a:cs typeface="David"/>
                  <a:sym typeface="David"/>
                </a:rPr>
                <a:t>5.</a:t>
              </a:r>
              <a:r>
                <a:rPr b="0" i="0" lang="iw-IL" sz="1800" u="none" cap="none" strike="noStrike">
                  <a:solidFill>
                    <a:schemeClr val="lt1"/>
                  </a:solidFill>
                  <a:latin typeface="David"/>
                  <a:ea typeface="David"/>
                  <a:cs typeface="David"/>
                  <a:sym typeface="David"/>
                </a:rPr>
                <a:t> התחום הדינאמי נע בין MHz400-1500</a:t>
              </a:r>
              <a:endParaRPr sz="1800">
                <a:solidFill>
                  <a:schemeClr val="lt1"/>
                </a:solidFill>
                <a:latin typeface="David"/>
                <a:ea typeface="David"/>
                <a:cs typeface="David"/>
                <a:sym typeface="David"/>
              </a:endParaRPr>
            </a:p>
          </p:txBody>
        </p:sp>
        <p:sp>
          <p:nvSpPr>
            <p:cNvPr id="333" name="Google Shape;333;p27"/>
            <p:cNvSpPr txBox="1"/>
            <p:nvPr/>
          </p:nvSpPr>
          <p:spPr>
            <a:xfrm>
              <a:off x="1401123" y="3493552"/>
              <a:ext cx="5036975" cy="606300"/>
            </a:xfrm>
            <a:prstGeom prst="rect">
              <a:avLst/>
            </a:prstGeom>
            <a:noFill/>
            <a:ln>
              <a:noFill/>
            </a:ln>
          </p:spPr>
          <p:txBody>
            <a:bodyPr anchorCtr="0" anchor="t" bIns="0" lIns="0" spcFirstLastPara="1" rIns="0" wrap="square" tIns="0">
              <a:noAutofit/>
            </a:bodyPr>
            <a:lstStyle/>
            <a:p>
              <a:pPr indent="0" lvl="0" marL="0" marR="0" rtl="1" algn="r">
                <a:lnSpc>
                  <a:spcPct val="100000"/>
                </a:lnSpc>
                <a:spcBef>
                  <a:spcPts val="0"/>
                </a:spcBef>
                <a:spcAft>
                  <a:spcPts val="0"/>
                </a:spcAft>
                <a:buClr>
                  <a:srgbClr val="000000"/>
                </a:buClr>
                <a:buSzPts val="1100"/>
                <a:buFont typeface="Arial"/>
                <a:buNone/>
              </a:pPr>
              <a:r>
                <a:rPr b="0" i="0" lang="iw-IL" sz="1800" u="none" cap="none" strike="noStrike">
                  <a:solidFill>
                    <a:schemeClr val="lt1"/>
                  </a:solidFill>
                  <a:latin typeface="David"/>
                  <a:ea typeface="David"/>
                  <a:cs typeface="David"/>
                  <a:sym typeface="David"/>
                </a:rPr>
                <a:t>6. </a:t>
              </a:r>
              <a:r>
                <a:rPr lang="iw-IL" sz="1800">
                  <a:solidFill>
                    <a:schemeClr val="lt1"/>
                  </a:solidFill>
                  <a:latin typeface="David"/>
                  <a:ea typeface="David"/>
                  <a:cs typeface="David"/>
                  <a:sym typeface="David"/>
                </a:rPr>
                <a:t>עובי מוליך הגל משפיע על צפיפות האנרגיה הנדרשת לקבלת התופעה</a:t>
              </a:r>
              <a:endParaRPr b="0" i="0" sz="1800" u="none" cap="none" strike="noStrike">
                <a:solidFill>
                  <a:schemeClr val="lt1"/>
                </a:solidFill>
                <a:latin typeface="David"/>
                <a:ea typeface="David"/>
                <a:cs typeface="David"/>
                <a:sym typeface="David"/>
              </a:endParaRPr>
            </a:p>
          </p:txBody>
        </p:sp>
      </p:grpSp>
      <p:pic>
        <p:nvPicPr>
          <p:cNvPr descr="Rectangular Prism outline" id="334" name="Google Shape;334;p27"/>
          <p:cNvPicPr preferRelativeResize="0"/>
          <p:nvPr/>
        </p:nvPicPr>
        <p:blipFill rotWithShape="1">
          <a:blip r:embed="rId3">
            <a:alphaModFix/>
          </a:blip>
          <a:srcRect b="0" l="0" r="0" t="0"/>
          <a:stretch/>
        </p:blipFill>
        <p:spPr>
          <a:xfrm>
            <a:off x="10375866" y="538250"/>
            <a:ext cx="529937" cy="529937"/>
          </a:xfrm>
          <a:prstGeom prst="rect">
            <a:avLst/>
          </a:prstGeom>
          <a:noFill/>
          <a:ln>
            <a:noFill/>
          </a:ln>
        </p:spPr>
      </p:pic>
      <p:pic>
        <p:nvPicPr>
          <p:cNvPr descr="Beginning outline" id="335" name="Google Shape;335;p27"/>
          <p:cNvPicPr preferRelativeResize="0"/>
          <p:nvPr/>
        </p:nvPicPr>
        <p:blipFill rotWithShape="1">
          <a:blip r:embed="rId4">
            <a:alphaModFix/>
          </a:blip>
          <a:srcRect b="0" l="0" r="0" t="0"/>
          <a:stretch/>
        </p:blipFill>
        <p:spPr>
          <a:xfrm>
            <a:off x="10335223" y="3643237"/>
            <a:ext cx="445197" cy="445197"/>
          </a:xfrm>
          <a:prstGeom prst="rect">
            <a:avLst/>
          </a:prstGeom>
          <a:noFill/>
          <a:ln>
            <a:noFill/>
          </a:ln>
        </p:spPr>
      </p:pic>
      <p:pic>
        <p:nvPicPr>
          <p:cNvPr descr="Ruler outline" id="336" name="Google Shape;336;p27"/>
          <p:cNvPicPr preferRelativeResize="0"/>
          <p:nvPr/>
        </p:nvPicPr>
        <p:blipFill rotWithShape="1">
          <a:blip r:embed="rId5">
            <a:alphaModFix/>
          </a:blip>
          <a:srcRect b="0" l="0" r="0" t="0"/>
          <a:stretch/>
        </p:blipFill>
        <p:spPr>
          <a:xfrm rot="-8158749">
            <a:off x="10345098" y="4185544"/>
            <a:ext cx="604647" cy="585760"/>
          </a:xfrm>
          <a:prstGeom prst="rect">
            <a:avLst/>
          </a:prstGeom>
          <a:noFill/>
          <a:ln>
            <a:noFill/>
          </a:ln>
        </p:spPr>
      </p:pic>
      <p:pic>
        <p:nvPicPr>
          <p:cNvPr descr="High voltage with solid fill" id="337" name="Google Shape;337;p27"/>
          <p:cNvPicPr preferRelativeResize="0"/>
          <p:nvPr/>
        </p:nvPicPr>
        <p:blipFill rotWithShape="1">
          <a:blip r:embed="rId6">
            <a:alphaModFix/>
          </a:blip>
          <a:srcRect b="0" l="0" r="0" t="0"/>
          <a:stretch/>
        </p:blipFill>
        <p:spPr>
          <a:xfrm>
            <a:off x="10367948" y="2759419"/>
            <a:ext cx="558946" cy="558946"/>
          </a:xfrm>
          <a:prstGeom prst="rect">
            <a:avLst/>
          </a:prstGeom>
          <a:noFill/>
          <a:ln>
            <a:noFill/>
          </a:ln>
        </p:spPr>
      </p:pic>
      <p:pic>
        <p:nvPicPr>
          <p:cNvPr descr="Thermometer outline" id="338" name="Google Shape;338;p27"/>
          <p:cNvPicPr preferRelativeResize="0"/>
          <p:nvPr/>
        </p:nvPicPr>
        <p:blipFill rotWithShape="1">
          <a:blip r:embed="rId7">
            <a:alphaModFix/>
          </a:blip>
          <a:srcRect b="0" l="0" r="0" t="0"/>
          <a:stretch/>
        </p:blipFill>
        <p:spPr>
          <a:xfrm>
            <a:off x="10376229" y="2140400"/>
            <a:ext cx="542385" cy="542385"/>
          </a:xfrm>
          <a:prstGeom prst="rect">
            <a:avLst/>
          </a:prstGeom>
          <a:noFill/>
          <a:ln>
            <a:noFill/>
          </a:ln>
        </p:spPr>
      </p:pic>
      <p:pic>
        <p:nvPicPr>
          <p:cNvPr descr="Sort outline" id="339" name="Google Shape;339;p27"/>
          <p:cNvPicPr preferRelativeResize="0"/>
          <p:nvPr/>
        </p:nvPicPr>
        <p:blipFill rotWithShape="1">
          <a:blip r:embed="rId8">
            <a:alphaModFix/>
          </a:blip>
          <a:srcRect b="0" l="0" r="0" t="0"/>
          <a:stretch/>
        </p:blipFill>
        <p:spPr>
          <a:xfrm>
            <a:off x="10359668" y="1360746"/>
            <a:ext cx="546135" cy="546135"/>
          </a:xfrm>
          <a:prstGeom prst="rect">
            <a:avLst/>
          </a:prstGeom>
          <a:noFill/>
          <a:ln>
            <a:noFill/>
          </a:ln>
        </p:spPr>
      </p:pic>
      <p:pic>
        <p:nvPicPr>
          <p:cNvPr descr="Beginning outline" id="340" name="Google Shape;340;p27"/>
          <p:cNvPicPr preferRelativeResize="0"/>
          <p:nvPr/>
        </p:nvPicPr>
        <p:blipFill rotWithShape="1">
          <a:blip r:embed="rId4">
            <a:alphaModFix/>
          </a:blip>
          <a:srcRect b="0" l="0" r="0" t="0"/>
          <a:stretch/>
        </p:blipFill>
        <p:spPr>
          <a:xfrm flipH="1">
            <a:off x="10808146" y="3643237"/>
            <a:ext cx="381558" cy="44519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5" name="Shape 345"/>
        <p:cNvGrpSpPr/>
        <p:nvPr/>
      </p:nvGrpSpPr>
      <p:grpSpPr>
        <a:xfrm>
          <a:off x="0" y="0"/>
          <a:ext cx="0" cy="0"/>
          <a:chOff x="0" y="0"/>
          <a:chExt cx="0" cy="0"/>
        </a:xfrm>
      </p:grpSpPr>
      <p:sp>
        <p:nvSpPr>
          <p:cNvPr id="346" name="Google Shape;346;g27473622186_1_4"/>
          <p:cNvSpPr/>
          <p:nvPr/>
        </p:nvSpPr>
        <p:spPr>
          <a:xfrm rot="-964587">
            <a:off x="-501737" y="969718"/>
            <a:ext cx="3900357" cy="4178958"/>
          </a:xfrm>
          <a:custGeom>
            <a:rect b="b" l="l" r="r" t="t"/>
            <a:pathLst>
              <a:path extrusionOk="0" h="4178958" w="3900357">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0">
                <a:srgbClr val="000000">
                  <a:alpha val="0"/>
                </a:srgbClr>
              </a:gs>
              <a:gs pos="29000">
                <a:srgbClr val="000000">
                  <a:alpha val="0"/>
                </a:srgbClr>
              </a:gs>
              <a:gs pos="100000">
                <a:srgbClr val="4472C4">
                  <a:alpha val="42352"/>
                </a:srgbClr>
              </a:gs>
            </a:gsLst>
            <a:lin ang="18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400"/>
              <a:buFont typeface="Century Gothic"/>
              <a:buNone/>
            </a:pPr>
            <a:r>
              <a:t/>
            </a:r>
            <a:endParaRPr b="0" i="0" sz="1400" u="none" cap="none" strike="noStrike">
              <a:solidFill>
                <a:schemeClr val="lt1"/>
              </a:solidFill>
              <a:latin typeface="David"/>
              <a:ea typeface="David"/>
              <a:cs typeface="David"/>
              <a:sym typeface="David"/>
            </a:endParaRPr>
          </a:p>
        </p:txBody>
      </p:sp>
      <p:sp>
        <p:nvSpPr>
          <p:cNvPr id="347" name="Google Shape;347;g27473622186_1_4"/>
          <p:cNvSpPr txBox="1"/>
          <p:nvPr>
            <p:ph type="ctrTitle"/>
          </p:nvPr>
        </p:nvSpPr>
        <p:spPr>
          <a:xfrm>
            <a:off x="-109192" y="995807"/>
            <a:ext cx="3115265" cy="2396359"/>
          </a:xfrm>
          <a:prstGeom prst="rect">
            <a:avLst/>
          </a:prstGeom>
          <a:noFill/>
          <a:ln>
            <a:noFill/>
          </a:ln>
        </p:spPr>
        <p:txBody>
          <a:bodyPr anchorCtr="0" anchor="b" bIns="45700" lIns="91425" spcFirstLastPara="1" rIns="91425" wrap="square" tIns="45700">
            <a:normAutofit/>
          </a:bodyPr>
          <a:lstStyle/>
          <a:p>
            <a:pPr indent="0" lvl="0" marL="0" rtl="0" algn="r">
              <a:lnSpc>
                <a:spcPct val="90000"/>
              </a:lnSpc>
              <a:spcBef>
                <a:spcPts val="0"/>
              </a:spcBef>
              <a:spcAft>
                <a:spcPts val="0"/>
              </a:spcAft>
              <a:buClr>
                <a:srgbClr val="FFFFFF"/>
              </a:buClr>
              <a:buSzPts val="6000"/>
              <a:buFont typeface="David"/>
              <a:buNone/>
            </a:pPr>
            <a:r>
              <a:rPr lang="iw-IL" sz="4400">
                <a:solidFill>
                  <a:srgbClr val="FFFFFF"/>
                </a:solidFill>
                <a:latin typeface="David"/>
                <a:ea typeface="David"/>
                <a:cs typeface="David"/>
                <a:sym typeface="David"/>
              </a:rPr>
              <a:t>הישגים</a:t>
            </a:r>
            <a:endParaRPr sz="4400">
              <a:latin typeface="David"/>
              <a:ea typeface="David"/>
              <a:cs typeface="David"/>
              <a:sym typeface="David"/>
            </a:endParaRPr>
          </a:p>
        </p:txBody>
      </p:sp>
      <p:sp>
        <p:nvSpPr>
          <p:cNvPr id="348" name="Google Shape;348;g27473622186_1_4"/>
          <p:cNvSpPr txBox="1"/>
          <p:nvPr>
            <p:ph idx="12" type="sldNum"/>
          </p:nvPr>
        </p:nvSpPr>
        <p:spPr>
          <a:xfrm>
            <a:off x="10951464" y="6492875"/>
            <a:ext cx="1240536" cy="365125"/>
          </a:xfrm>
          <a:prstGeom prst="rect">
            <a:avLst/>
          </a:prstGeom>
          <a:noFill/>
          <a:ln>
            <a:noFill/>
          </a:ln>
        </p:spPr>
        <p:txBody>
          <a:bodyPr anchorCtr="0" anchor="ctr" bIns="45700" lIns="91425" spcFirstLastPara="1" rIns="91425" wrap="square" tIns="45700">
            <a:normAutofit/>
          </a:bodyPr>
          <a:lstStyle/>
          <a:p>
            <a:pPr indent="0" lvl="0" marL="0" rtl="0" algn="r">
              <a:lnSpc>
                <a:spcPct val="100000"/>
              </a:lnSpc>
              <a:spcBef>
                <a:spcPts val="0"/>
              </a:spcBef>
              <a:spcAft>
                <a:spcPts val="600"/>
              </a:spcAft>
              <a:buClr>
                <a:schemeClr val="lt1"/>
              </a:buClr>
              <a:buSzPts val="1200"/>
              <a:buFont typeface="David"/>
              <a:buNone/>
            </a:pPr>
            <a:fld id="{00000000-1234-1234-1234-123412341234}" type="slidenum">
              <a:rPr lang="iw-IL" sz="1200">
                <a:solidFill>
                  <a:schemeClr val="lt1"/>
                </a:solidFill>
                <a:latin typeface="David"/>
                <a:ea typeface="David"/>
                <a:cs typeface="David"/>
                <a:sym typeface="David"/>
              </a:rPr>
              <a:t>‹#›</a:t>
            </a:fld>
            <a:endParaRPr sz="1100">
              <a:solidFill>
                <a:schemeClr val="lt1"/>
              </a:solidFill>
              <a:latin typeface="David"/>
              <a:ea typeface="David"/>
              <a:cs typeface="David"/>
              <a:sym typeface="David"/>
            </a:endParaRPr>
          </a:p>
        </p:txBody>
      </p:sp>
      <p:grpSp>
        <p:nvGrpSpPr>
          <p:cNvPr id="349" name="Google Shape;349;g27473622186_1_4"/>
          <p:cNvGrpSpPr/>
          <p:nvPr/>
        </p:nvGrpSpPr>
        <p:grpSpPr>
          <a:xfrm>
            <a:off x="5370654" y="984242"/>
            <a:ext cx="3558345" cy="3574475"/>
            <a:chOff x="0" y="61249"/>
            <a:chExt cx="6666833" cy="5331420"/>
          </a:xfrm>
        </p:grpSpPr>
        <p:sp>
          <p:nvSpPr>
            <p:cNvPr id="350" name="Google Shape;350;g27473622186_1_4"/>
            <p:cNvSpPr/>
            <p:nvPr/>
          </p:nvSpPr>
          <p:spPr>
            <a:xfrm>
              <a:off x="0" y="61249"/>
              <a:ext cx="6666833" cy="694980"/>
            </a:xfrm>
            <a:prstGeom prst="roundRect">
              <a:avLst>
                <a:gd fmla="val 16667" name="adj"/>
              </a:avLst>
            </a:prstGeom>
            <a:solidFill>
              <a:schemeClr val="accent3"/>
            </a:soli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1" algn="r">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51" name="Google Shape;351;g27473622186_1_4"/>
            <p:cNvSpPr txBox="1"/>
            <p:nvPr/>
          </p:nvSpPr>
          <p:spPr>
            <a:xfrm>
              <a:off x="33926" y="95175"/>
              <a:ext cx="6598981" cy="627128"/>
            </a:xfrm>
            <a:prstGeom prst="rect">
              <a:avLst/>
            </a:prstGeom>
            <a:noFill/>
            <a:ln>
              <a:noFill/>
            </a:ln>
          </p:spPr>
          <p:txBody>
            <a:bodyPr anchorCtr="0" anchor="ctr" bIns="102850" lIns="102850" spcFirstLastPara="1" rIns="102850" wrap="square" tIns="102850">
              <a:noAutofit/>
            </a:bodyPr>
            <a:lstStyle/>
            <a:p>
              <a:pPr indent="0" lvl="0" marL="0" marR="0" rtl="1" algn="r">
                <a:lnSpc>
                  <a:spcPct val="90000"/>
                </a:lnSpc>
                <a:spcBef>
                  <a:spcPts val="0"/>
                </a:spcBef>
                <a:spcAft>
                  <a:spcPts val="0"/>
                </a:spcAft>
                <a:buClr>
                  <a:srgbClr val="000000"/>
                </a:buClr>
                <a:buSzPts val="2700"/>
                <a:buFont typeface="Arial"/>
                <a:buNone/>
              </a:pPr>
              <a:r>
                <a:rPr b="0" i="0" lang="iw-IL" sz="1800" u="none" cap="none" strike="noStrike">
                  <a:solidFill>
                    <a:schemeClr val="lt1"/>
                  </a:solidFill>
                  <a:latin typeface="David"/>
                  <a:ea typeface="David"/>
                  <a:cs typeface="David"/>
                  <a:sym typeface="David"/>
                </a:rPr>
                <a:t>✅ תאוריה</a:t>
              </a:r>
              <a:endParaRPr b="0" i="0" sz="1800" u="none" cap="none" strike="noStrike">
                <a:solidFill>
                  <a:schemeClr val="lt1"/>
                </a:solidFill>
                <a:latin typeface="David"/>
                <a:ea typeface="David"/>
                <a:cs typeface="David"/>
                <a:sym typeface="David"/>
              </a:endParaRPr>
            </a:p>
          </p:txBody>
        </p:sp>
        <p:sp>
          <p:nvSpPr>
            <p:cNvPr id="352" name="Google Shape;352;g27473622186_1_4"/>
            <p:cNvSpPr/>
            <p:nvPr/>
          </p:nvSpPr>
          <p:spPr>
            <a:xfrm>
              <a:off x="0" y="833989"/>
              <a:ext cx="6666833" cy="694980"/>
            </a:xfrm>
            <a:prstGeom prst="roundRect">
              <a:avLst>
                <a:gd fmla="val 16667" name="adj"/>
              </a:avLst>
            </a:prstGeom>
            <a:solidFill>
              <a:srgbClr val="AE8D8D"/>
            </a:soli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1" algn="r">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53" name="Google Shape;353;g27473622186_1_4"/>
            <p:cNvSpPr txBox="1"/>
            <p:nvPr/>
          </p:nvSpPr>
          <p:spPr>
            <a:xfrm>
              <a:off x="33926" y="867915"/>
              <a:ext cx="6598981" cy="627128"/>
            </a:xfrm>
            <a:prstGeom prst="rect">
              <a:avLst/>
            </a:prstGeom>
            <a:noFill/>
            <a:ln>
              <a:noFill/>
            </a:ln>
          </p:spPr>
          <p:txBody>
            <a:bodyPr anchorCtr="0" anchor="ctr" bIns="102850" lIns="102850" spcFirstLastPara="1" rIns="102850" wrap="square" tIns="102850">
              <a:noAutofit/>
            </a:bodyPr>
            <a:lstStyle/>
            <a:p>
              <a:pPr indent="0" lvl="0" marL="0" marR="0" rtl="1" algn="r">
                <a:lnSpc>
                  <a:spcPct val="90000"/>
                </a:lnSpc>
                <a:spcBef>
                  <a:spcPts val="0"/>
                </a:spcBef>
                <a:spcAft>
                  <a:spcPts val="0"/>
                </a:spcAft>
                <a:buClr>
                  <a:srgbClr val="000000"/>
                </a:buClr>
                <a:buSzPts val="2700"/>
                <a:buFont typeface="Arial"/>
                <a:buNone/>
              </a:pPr>
              <a:r>
                <a:rPr b="0" i="0" lang="iw-IL" sz="1800" u="none" cap="none" strike="noStrike">
                  <a:solidFill>
                    <a:schemeClr val="lt1"/>
                  </a:solidFill>
                  <a:latin typeface="David"/>
                  <a:ea typeface="David"/>
                  <a:cs typeface="David"/>
                  <a:sym typeface="David"/>
                </a:rPr>
                <a:t>✅ סקירת ספרות</a:t>
              </a:r>
              <a:endParaRPr b="0" i="0" sz="1800" u="none" cap="none" strike="noStrike">
                <a:solidFill>
                  <a:schemeClr val="lt1"/>
                </a:solidFill>
                <a:latin typeface="David"/>
                <a:ea typeface="David"/>
                <a:cs typeface="David"/>
                <a:sym typeface="David"/>
              </a:endParaRPr>
            </a:p>
          </p:txBody>
        </p:sp>
        <p:sp>
          <p:nvSpPr>
            <p:cNvPr id="354" name="Google Shape;354;g27473622186_1_4"/>
            <p:cNvSpPr/>
            <p:nvPr/>
          </p:nvSpPr>
          <p:spPr>
            <a:xfrm>
              <a:off x="0" y="1606729"/>
              <a:ext cx="6666833" cy="694980"/>
            </a:xfrm>
            <a:prstGeom prst="roundRect">
              <a:avLst>
                <a:gd fmla="val 16667" name="adj"/>
              </a:avLst>
            </a:prstGeom>
            <a:solidFill>
              <a:srgbClr val="B97676"/>
            </a:soli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1" algn="r">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55" name="Google Shape;355;g27473622186_1_4"/>
            <p:cNvSpPr txBox="1"/>
            <p:nvPr/>
          </p:nvSpPr>
          <p:spPr>
            <a:xfrm>
              <a:off x="33926" y="1640655"/>
              <a:ext cx="6598981" cy="627128"/>
            </a:xfrm>
            <a:prstGeom prst="rect">
              <a:avLst/>
            </a:prstGeom>
            <a:noFill/>
            <a:ln>
              <a:noFill/>
            </a:ln>
          </p:spPr>
          <p:txBody>
            <a:bodyPr anchorCtr="0" anchor="ctr" bIns="102850" lIns="102850" spcFirstLastPara="1" rIns="102850" wrap="square" tIns="102850">
              <a:noAutofit/>
            </a:bodyPr>
            <a:lstStyle/>
            <a:p>
              <a:pPr indent="0" lvl="0" marL="0" marR="0" rtl="1" algn="r">
                <a:lnSpc>
                  <a:spcPct val="90000"/>
                </a:lnSpc>
                <a:spcBef>
                  <a:spcPts val="0"/>
                </a:spcBef>
                <a:spcAft>
                  <a:spcPts val="0"/>
                </a:spcAft>
                <a:buClr>
                  <a:srgbClr val="000000"/>
                </a:buClr>
                <a:buSzPts val="2700"/>
                <a:buFont typeface="Arial"/>
                <a:buNone/>
              </a:pPr>
              <a:r>
                <a:rPr b="0" i="0" lang="iw-IL" sz="1800" u="none" cap="none" strike="noStrike">
                  <a:solidFill>
                    <a:schemeClr val="lt1"/>
                  </a:solidFill>
                  <a:latin typeface="David"/>
                  <a:ea typeface="David"/>
                  <a:cs typeface="David"/>
                  <a:sym typeface="David"/>
                </a:rPr>
                <a:t>✅ בניית מודל תאורטי</a:t>
              </a:r>
              <a:endParaRPr b="0" i="0" sz="1800" u="none" cap="none" strike="noStrike">
                <a:solidFill>
                  <a:schemeClr val="lt1"/>
                </a:solidFill>
                <a:latin typeface="David"/>
                <a:ea typeface="David"/>
                <a:cs typeface="David"/>
                <a:sym typeface="David"/>
              </a:endParaRPr>
            </a:p>
          </p:txBody>
        </p:sp>
        <p:sp>
          <p:nvSpPr>
            <p:cNvPr id="356" name="Google Shape;356;g27473622186_1_4"/>
            <p:cNvSpPr/>
            <p:nvPr/>
          </p:nvSpPr>
          <p:spPr>
            <a:xfrm>
              <a:off x="0" y="2379469"/>
              <a:ext cx="6666833" cy="694980"/>
            </a:xfrm>
            <a:prstGeom prst="roundRect">
              <a:avLst>
                <a:gd fmla="val 16667" name="adj"/>
              </a:avLst>
            </a:prstGeom>
            <a:solidFill>
              <a:srgbClr val="C85B5B"/>
            </a:soli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1" algn="r">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57" name="Google Shape;357;g27473622186_1_4"/>
            <p:cNvSpPr txBox="1"/>
            <p:nvPr/>
          </p:nvSpPr>
          <p:spPr>
            <a:xfrm>
              <a:off x="33926" y="2413395"/>
              <a:ext cx="6598981" cy="627128"/>
            </a:xfrm>
            <a:prstGeom prst="rect">
              <a:avLst/>
            </a:prstGeom>
            <a:noFill/>
            <a:ln>
              <a:noFill/>
            </a:ln>
          </p:spPr>
          <p:txBody>
            <a:bodyPr anchorCtr="0" anchor="ctr" bIns="102850" lIns="102850" spcFirstLastPara="1" rIns="102850" wrap="square" tIns="102850">
              <a:noAutofit/>
            </a:bodyPr>
            <a:lstStyle/>
            <a:p>
              <a:pPr indent="0" lvl="0" marL="0" marR="0" rtl="1" algn="r">
                <a:lnSpc>
                  <a:spcPct val="90000"/>
                </a:lnSpc>
                <a:spcBef>
                  <a:spcPts val="0"/>
                </a:spcBef>
                <a:spcAft>
                  <a:spcPts val="0"/>
                </a:spcAft>
                <a:buClr>
                  <a:srgbClr val="000000"/>
                </a:buClr>
                <a:buSzPts val="2700"/>
                <a:buFont typeface="Arial"/>
                <a:buNone/>
              </a:pPr>
              <a:r>
                <a:rPr b="0" i="0" lang="iw-IL" sz="1800" u="none" cap="none" strike="noStrike">
                  <a:solidFill>
                    <a:schemeClr val="lt1"/>
                  </a:solidFill>
                  <a:latin typeface="David"/>
                  <a:ea typeface="David"/>
                  <a:cs typeface="David"/>
                  <a:sym typeface="David"/>
                </a:rPr>
                <a:t>✅ בניית סימולטור</a:t>
              </a:r>
              <a:endParaRPr b="0" i="0" sz="1800" u="none" cap="none" strike="noStrike">
                <a:solidFill>
                  <a:schemeClr val="lt1"/>
                </a:solidFill>
                <a:latin typeface="David"/>
                <a:ea typeface="David"/>
                <a:cs typeface="David"/>
                <a:sym typeface="David"/>
              </a:endParaRPr>
            </a:p>
          </p:txBody>
        </p:sp>
        <p:sp>
          <p:nvSpPr>
            <p:cNvPr id="358" name="Google Shape;358;g27473622186_1_4"/>
            <p:cNvSpPr/>
            <p:nvPr/>
          </p:nvSpPr>
          <p:spPr>
            <a:xfrm>
              <a:off x="0" y="3152209"/>
              <a:ext cx="6666833" cy="694980"/>
            </a:xfrm>
            <a:prstGeom prst="roundRect">
              <a:avLst>
                <a:gd fmla="val 16667" name="adj"/>
              </a:avLst>
            </a:prstGeom>
            <a:solidFill>
              <a:srgbClr val="D83E3E"/>
            </a:soli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1" algn="r">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59" name="Google Shape;359;g27473622186_1_4"/>
            <p:cNvSpPr txBox="1"/>
            <p:nvPr/>
          </p:nvSpPr>
          <p:spPr>
            <a:xfrm>
              <a:off x="33926" y="3186135"/>
              <a:ext cx="6598981" cy="627128"/>
            </a:xfrm>
            <a:prstGeom prst="rect">
              <a:avLst/>
            </a:prstGeom>
            <a:noFill/>
            <a:ln>
              <a:noFill/>
            </a:ln>
          </p:spPr>
          <p:txBody>
            <a:bodyPr anchorCtr="0" anchor="ctr" bIns="102850" lIns="102850" spcFirstLastPara="1" rIns="102850" wrap="square" tIns="102850">
              <a:noAutofit/>
            </a:bodyPr>
            <a:lstStyle/>
            <a:p>
              <a:pPr indent="0" lvl="0" marL="0" marR="0" rtl="1" algn="r">
                <a:lnSpc>
                  <a:spcPct val="90000"/>
                </a:lnSpc>
                <a:spcBef>
                  <a:spcPts val="0"/>
                </a:spcBef>
                <a:spcAft>
                  <a:spcPts val="0"/>
                </a:spcAft>
                <a:buClr>
                  <a:srgbClr val="000000"/>
                </a:buClr>
                <a:buSzPts val="2700"/>
                <a:buFont typeface="Arial"/>
                <a:buNone/>
              </a:pPr>
              <a:r>
                <a:rPr b="0" i="0" lang="iw-IL" sz="1800" u="none" cap="none" strike="noStrike">
                  <a:solidFill>
                    <a:schemeClr val="lt1"/>
                  </a:solidFill>
                  <a:latin typeface="David"/>
                  <a:ea typeface="David"/>
                  <a:cs typeface="David"/>
                  <a:sym typeface="David"/>
                </a:rPr>
                <a:t>✅ אפיון המערכת וניסויים</a:t>
              </a:r>
              <a:endParaRPr b="0" i="0" sz="1800" u="none" cap="none" strike="noStrike">
                <a:solidFill>
                  <a:schemeClr val="lt1"/>
                </a:solidFill>
                <a:latin typeface="David"/>
                <a:ea typeface="David"/>
                <a:cs typeface="David"/>
                <a:sym typeface="David"/>
              </a:endParaRPr>
            </a:p>
          </p:txBody>
        </p:sp>
        <p:sp>
          <p:nvSpPr>
            <p:cNvPr id="360" name="Google Shape;360;g27473622186_1_4"/>
            <p:cNvSpPr/>
            <p:nvPr/>
          </p:nvSpPr>
          <p:spPr>
            <a:xfrm>
              <a:off x="0" y="3924949"/>
              <a:ext cx="6666833" cy="694980"/>
            </a:xfrm>
            <a:prstGeom prst="roundRect">
              <a:avLst>
                <a:gd fmla="val 16667" name="adj"/>
              </a:avLst>
            </a:prstGeom>
            <a:solidFill>
              <a:srgbClr val="E92121"/>
            </a:soli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1" algn="r">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61" name="Google Shape;361;g27473622186_1_4"/>
            <p:cNvSpPr txBox="1"/>
            <p:nvPr/>
          </p:nvSpPr>
          <p:spPr>
            <a:xfrm>
              <a:off x="33926" y="3958875"/>
              <a:ext cx="6598981" cy="627128"/>
            </a:xfrm>
            <a:prstGeom prst="rect">
              <a:avLst/>
            </a:prstGeom>
            <a:noFill/>
            <a:ln>
              <a:noFill/>
            </a:ln>
          </p:spPr>
          <p:txBody>
            <a:bodyPr anchorCtr="0" anchor="ctr" bIns="102850" lIns="102850" spcFirstLastPara="1" rIns="102850" wrap="square" tIns="102850">
              <a:noAutofit/>
            </a:bodyPr>
            <a:lstStyle/>
            <a:p>
              <a:pPr indent="0" lvl="0" marL="0" marR="0" rtl="1" algn="r">
                <a:lnSpc>
                  <a:spcPct val="90000"/>
                </a:lnSpc>
                <a:spcBef>
                  <a:spcPts val="0"/>
                </a:spcBef>
                <a:spcAft>
                  <a:spcPts val="0"/>
                </a:spcAft>
                <a:buClr>
                  <a:srgbClr val="000000"/>
                </a:buClr>
                <a:buSzPts val="2700"/>
                <a:buFont typeface="Arial"/>
                <a:buNone/>
              </a:pPr>
              <a:r>
                <a:rPr b="0" i="0" lang="iw-IL" sz="1800" u="none" cap="none" strike="noStrike">
                  <a:solidFill>
                    <a:schemeClr val="lt1"/>
                  </a:solidFill>
                  <a:latin typeface="David"/>
                  <a:ea typeface="David"/>
                  <a:cs typeface="David"/>
                  <a:sym typeface="David"/>
                </a:rPr>
                <a:t>✅ סימולציה</a:t>
              </a:r>
              <a:endParaRPr b="0" i="0" sz="1800" u="none" cap="none" strike="noStrike">
                <a:solidFill>
                  <a:schemeClr val="lt1"/>
                </a:solidFill>
                <a:latin typeface="David"/>
                <a:ea typeface="David"/>
                <a:cs typeface="David"/>
                <a:sym typeface="David"/>
              </a:endParaRPr>
            </a:p>
          </p:txBody>
        </p:sp>
        <p:sp>
          <p:nvSpPr>
            <p:cNvPr id="362" name="Google Shape;362;g27473622186_1_4"/>
            <p:cNvSpPr/>
            <p:nvPr/>
          </p:nvSpPr>
          <p:spPr>
            <a:xfrm>
              <a:off x="0" y="4697689"/>
              <a:ext cx="6666833" cy="694980"/>
            </a:xfrm>
            <a:prstGeom prst="roundRect">
              <a:avLst>
                <a:gd fmla="val 16667" name="adj"/>
              </a:avLst>
            </a:prstGeom>
            <a:solidFill>
              <a:srgbClr val="FE0000"/>
            </a:solidFill>
            <a:ln>
              <a:noFill/>
            </a:ln>
            <a:effectLst>
              <a:outerShdw blurRad="40000" rotWithShape="0" dir="5400000" dist="23000">
                <a:srgbClr val="000000">
                  <a:alpha val="34509"/>
                </a:srgbClr>
              </a:outerShdw>
            </a:effectLst>
          </p:spPr>
          <p:txBody>
            <a:bodyPr anchorCtr="0" anchor="ctr" bIns="91425" lIns="91425" spcFirstLastPara="1" rIns="91425" wrap="square" tIns="91425">
              <a:noAutofit/>
            </a:bodyPr>
            <a:lstStyle/>
            <a:p>
              <a:pPr indent="0" lvl="0" marL="0" marR="0" rtl="1" algn="r">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63" name="Google Shape;363;g27473622186_1_4"/>
            <p:cNvSpPr txBox="1"/>
            <p:nvPr/>
          </p:nvSpPr>
          <p:spPr>
            <a:xfrm>
              <a:off x="33926" y="4731615"/>
              <a:ext cx="6598981" cy="627128"/>
            </a:xfrm>
            <a:prstGeom prst="rect">
              <a:avLst/>
            </a:prstGeom>
            <a:noFill/>
            <a:ln>
              <a:noFill/>
            </a:ln>
          </p:spPr>
          <p:txBody>
            <a:bodyPr anchorCtr="0" anchor="ctr" bIns="102850" lIns="102850" spcFirstLastPara="1" rIns="102850" wrap="square" tIns="102850">
              <a:noAutofit/>
            </a:bodyPr>
            <a:lstStyle/>
            <a:p>
              <a:pPr indent="0" lvl="0" marL="0" marR="0" rtl="1" algn="r">
                <a:lnSpc>
                  <a:spcPct val="90000"/>
                </a:lnSpc>
                <a:spcBef>
                  <a:spcPts val="0"/>
                </a:spcBef>
                <a:spcAft>
                  <a:spcPts val="0"/>
                </a:spcAft>
                <a:buClr>
                  <a:srgbClr val="000000"/>
                </a:buClr>
                <a:buSzPts val="2700"/>
                <a:buFont typeface="Arial"/>
                <a:buNone/>
              </a:pPr>
              <a:r>
                <a:rPr b="0" i="0" lang="iw-IL" sz="1800" u="none" cap="none" strike="noStrike">
                  <a:solidFill>
                    <a:schemeClr val="lt1"/>
                  </a:solidFill>
                  <a:latin typeface="David"/>
                  <a:ea typeface="David"/>
                  <a:cs typeface="David"/>
                  <a:sym typeface="David"/>
                </a:rPr>
                <a:t>✅ השוואת תוצאות והסקת מסקנות</a:t>
              </a:r>
              <a:endParaRPr b="0" i="0" sz="1800" u="none" cap="none" strike="noStrike">
                <a:solidFill>
                  <a:schemeClr val="lt1"/>
                </a:solidFill>
                <a:latin typeface="David"/>
                <a:ea typeface="David"/>
                <a:cs typeface="David"/>
                <a:sym typeface="David"/>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67" name="Shape 367"/>
        <p:cNvGrpSpPr/>
        <p:nvPr/>
      </p:nvGrpSpPr>
      <p:grpSpPr>
        <a:xfrm>
          <a:off x="0" y="0"/>
          <a:ext cx="0" cy="0"/>
          <a:chOff x="0" y="0"/>
          <a:chExt cx="0" cy="0"/>
        </a:xfrm>
      </p:grpSpPr>
      <p:sp>
        <p:nvSpPr>
          <p:cNvPr id="368" name="Google Shape;368;p6"/>
          <p:cNvSpPr/>
          <p:nvPr/>
        </p:nvSpPr>
        <p:spPr>
          <a:xfrm rot="-964587">
            <a:off x="-501737" y="969718"/>
            <a:ext cx="3900357" cy="4178958"/>
          </a:xfrm>
          <a:custGeom>
            <a:rect b="b" l="l" r="r" t="t"/>
            <a:pathLst>
              <a:path extrusionOk="0" h="4178958" w="3900357">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0">
                <a:srgbClr val="000000">
                  <a:alpha val="0"/>
                </a:srgbClr>
              </a:gs>
              <a:gs pos="29000">
                <a:srgbClr val="000000">
                  <a:alpha val="0"/>
                </a:srgbClr>
              </a:gs>
              <a:gs pos="100000">
                <a:srgbClr val="4472C4">
                  <a:alpha val="42352"/>
                </a:srgbClr>
              </a:gs>
            </a:gsLst>
            <a:lin ang="18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entury Gothic"/>
              <a:buNone/>
            </a:pPr>
            <a:r>
              <a:t/>
            </a:r>
            <a:endParaRPr b="0" i="0" sz="1800" u="none" cap="none" strike="noStrike">
              <a:solidFill>
                <a:schemeClr val="lt1"/>
              </a:solidFill>
              <a:latin typeface="Arial"/>
              <a:ea typeface="Arial"/>
              <a:cs typeface="Arial"/>
              <a:sym typeface="Arial"/>
            </a:endParaRPr>
          </a:p>
        </p:txBody>
      </p:sp>
      <p:sp>
        <p:nvSpPr>
          <p:cNvPr id="369" name="Google Shape;369;p6"/>
          <p:cNvSpPr txBox="1"/>
          <p:nvPr>
            <p:ph type="ctrTitle"/>
          </p:nvPr>
        </p:nvSpPr>
        <p:spPr>
          <a:xfrm>
            <a:off x="202961" y="2161694"/>
            <a:ext cx="3115265" cy="2396359"/>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FFFFFF"/>
              </a:buClr>
              <a:buSzPts val="6000"/>
              <a:buFont typeface="David"/>
              <a:buNone/>
            </a:pPr>
            <a:r>
              <a:rPr lang="iw-IL" sz="4400">
                <a:solidFill>
                  <a:srgbClr val="FFFFFF"/>
                </a:solidFill>
                <a:latin typeface="David"/>
                <a:ea typeface="David"/>
                <a:cs typeface="David"/>
                <a:sym typeface="David"/>
              </a:rPr>
              <a:t>המלצות להמשך מחקר</a:t>
            </a:r>
            <a:br>
              <a:rPr lang="iw-IL" sz="4400">
                <a:solidFill>
                  <a:srgbClr val="FFFFFF"/>
                </a:solidFill>
                <a:latin typeface="David"/>
                <a:ea typeface="David"/>
                <a:cs typeface="David"/>
                <a:sym typeface="David"/>
              </a:rPr>
            </a:br>
            <a:endParaRPr sz="4400">
              <a:solidFill>
                <a:srgbClr val="FFFFFF"/>
              </a:solidFill>
              <a:latin typeface="David"/>
              <a:ea typeface="David"/>
              <a:cs typeface="David"/>
              <a:sym typeface="David"/>
            </a:endParaRPr>
          </a:p>
        </p:txBody>
      </p:sp>
      <p:sp>
        <p:nvSpPr>
          <p:cNvPr id="370" name="Google Shape;370;p6"/>
          <p:cNvSpPr txBox="1"/>
          <p:nvPr>
            <p:ph idx="12" type="sldNum"/>
          </p:nvPr>
        </p:nvSpPr>
        <p:spPr>
          <a:xfrm>
            <a:off x="11743944" y="6492875"/>
            <a:ext cx="448056"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600"/>
              </a:spcAft>
              <a:buClr>
                <a:schemeClr val="lt1"/>
              </a:buClr>
              <a:buSzPts val="1200"/>
              <a:buFont typeface="David"/>
              <a:buNone/>
            </a:pPr>
            <a:fld id="{00000000-1234-1234-1234-123412341234}" type="slidenum">
              <a:rPr lang="iw-IL" sz="1200">
                <a:solidFill>
                  <a:schemeClr val="lt1"/>
                </a:solidFill>
                <a:latin typeface="David"/>
                <a:ea typeface="David"/>
                <a:cs typeface="David"/>
                <a:sym typeface="David"/>
              </a:rPr>
              <a:t>‹#›</a:t>
            </a:fld>
            <a:endParaRPr sz="1800">
              <a:solidFill>
                <a:schemeClr val="lt1"/>
              </a:solidFill>
              <a:latin typeface="David"/>
              <a:ea typeface="David"/>
              <a:cs typeface="David"/>
              <a:sym typeface="David"/>
            </a:endParaRPr>
          </a:p>
        </p:txBody>
      </p:sp>
      <p:grpSp>
        <p:nvGrpSpPr>
          <p:cNvPr id="371" name="Google Shape;371;p6"/>
          <p:cNvGrpSpPr/>
          <p:nvPr/>
        </p:nvGrpSpPr>
        <p:grpSpPr>
          <a:xfrm>
            <a:off x="5266481" y="906591"/>
            <a:ext cx="4430305" cy="3526513"/>
            <a:chOff x="0" y="51979"/>
            <a:chExt cx="6666833" cy="5349961"/>
          </a:xfrm>
        </p:grpSpPr>
        <p:sp>
          <p:nvSpPr>
            <p:cNvPr id="372" name="Google Shape;372;p6"/>
            <p:cNvSpPr/>
            <p:nvPr/>
          </p:nvSpPr>
          <p:spPr>
            <a:xfrm>
              <a:off x="0" y="51979"/>
              <a:ext cx="6666833" cy="169884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73" name="Google Shape;373;p6"/>
            <p:cNvSpPr txBox="1"/>
            <p:nvPr/>
          </p:nvSpPr>
          <p:spPr>
            <a:xfrm>
              <a:off x="165862" y="51979"/>
              <a:ext cx="6500971" cy="1532978"/>
            </a:xfrm>
            <a:prstGeom prst="rect">
              <a:avLst/>
            </a:prstGeom>
            <a:noFill/>
            <a:ln>
              <a:noFill/>
            </a:ln>
          </p:spPr>
          <p:txBody>
            <a:bodyPr anchorCtr="0" anchor="ctr" bIns="167625" lIns="167625" spcFirstLastPara="1" rIns="167625" wrap="square" tIns="167625">
              <a:noAutofit/>
            </a:bodyPr>
            <a:lstStyle/>
            <a:p>
              <a:pPr indent="0" lvl="0" marL="0" marR="0" rtl="1" algn="r">
                <a:lnSpc>
                  <a:spcPct val="90000"/>
                </a:lnSpc>
                <a:spcBef>
                  <a:spcPts val="0"/>
                </a:spcBef>
                <a:spcAft>
                  <a:spcPts val="0"/>
                </a:spcAft>
                <a:buClr>
                  <a:srgbClr val="000000"/>
                </a:buClr>
                <a:buSzPts val="4400"/>
                <a:buFont typeface="Arial"/>
                <a:buNone/>
              </a:pPr>
              <a:r>
                <a:rPr i="0" lang="iw-IL" sz="1800" u="none" strike="noStrike">
                  <a:solidFill>
                    <a:schemeClr val="lt1"/>
                  </a:solidFill>
                  <a:latin typeface="David"/>
                  <a:ea typeface="David"/>
                  <a:cs typeface="David"/>
                  <a:sym typeface="David"/>
                </a:rPr>
                <a:t>ייצוב התופעה באמצעות דיטרינג ובקרה על טמפטורה</a:t>
              </a:r>
              <a:endParaRPr i="0" sz="1800" u="none" strike="noStrike">
                <a:solidFill>
                  <a:schemeClr val="lt1"/>
                </a:solidFill>
                <a:latin typeface="David"/>
                <a:ea typeface="David"/>
                <a:cs typeface="David"/>
                <a:sym typeface="David"/>
              </a:endParaRPr>
            </a:p>
          </p:txBody>
        </p:sp>
        <p:sp>
          <p:nvSpPr>
            <p:cNvPr id="374" name="Google Shape;374;p6"/>
            <p:cNvSpPr/>
            <p:nvPr/>
          </p:nvSpPr>
          <p:spPr>
            <a:xfrm>
              <a:off x="0" y="1877540"/>
              <a:ext cx="6666833" cy="1698840"/>
            </a:xfrm>
            <a:prstGeom prst="roundRect">
              <a:avLst>
                <a:gd fmla="val 16667" name="adj"/>
              </a:avLst>
            </a:prstGeom>
            <a:solidFill>
              <a:srgbClr val="C85B5B"/>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75" name="Google Shape;375;p6"/>
            <p:cNvSpPr txBox="1"/>
            <p:nvPr/>
          </p:nvSpPr>
          <p:spPr>
            <a:xfrm>
              <a:off x="82931" y="1960471"/>
              <a:ext cx="6500971" cy="1532978"/>
            </a:xfrm>
            <a:prstGeom prst="rect">
              <a:avLst/>
            </a:prstGeom>
            <a:noFill/>
            <a:ln>
              <a:noFill/>
            </a:ln>
          </p:spPr>
          <p:txBody>
            <a:bodyPr anchorCtr="0" anchor="ctr" bIns="167625" lIns="167625" spcFirstLastPara="1" rIns="167625" wrap="square" tIns="167625">
              <a:noAutofit/>
            </a:bodyPr>
            <a:lstStyle/>
            <a:p>
              <a:pPr indent="0" lvl="0" marL="0" marR="0" rtl="1" algn="r">
                <a:lnSpc>
                  <a:spcPct val="90000"/>
                </a:lnSpc>
                <a:spcBef>
                  <a:spcPts val="0"/>
                </a:spcBef>
                <a:spcAft>
                  <a:spcPts val="0"/>
                </a:spcAft>
                <a:buClr>
                  <a:srgbClr val="000000"/>
                </a:buClr>
                <a:buSzPts val="4400"/>
                <a:buFont typeface="Arial"/>
                <a:buNone/>
              </a:pPr>
              <a:r>
                <a:rPr b="0" i="0" lang="iw-IL" sz="1800" u="none" cap="none" strike="noStrike">
                  <a:solidFill>
                    <a:schemeClr val="lt1"/>
                  </a:solidFill>
                  <a:latin typeface="David"/>
                  <a:ea typeface="David"/>
                  <a:cs typeface="David"/>
                  <a:sym typeface="David"/>
                </a:rPr>
                <a:t>אוטומציה של המערכת להיווצרות התהליך </a:t>
              </a:r>
              <a:endParaRPr b="0" i="0" sz="1800" u="none" cap="none" strike="noStrike">
                <a:solidFill>
                  <a:schemeClr val="lt1"/>
                </a:solidFill>
                <a:latin typeface="David"/>
                <a:ea typeface="David"/>
                <a:cs typeface="David"/>
                <a:sym typeface="David"/>
              </a:endParaRPr>
            </a:p>
          </p:txBody>
        </p:sp>
        <p:sp>
          <p:nvSpPr>
            <p:cNvPr id="376" name="Google Shape;376;p6"/>
            <p:cNvSpPr/>
            <p:nvPr/>
          </p:nvSpPr>
          <p:spPr>
            <a:xfrm>
              <a:off x="0" y="3703100"/>
              <a:ext cx="6666833" cy="1698840"/>
            </a:xfrm>
            <a:prstGeom prst="roundRect">
              <a:avLst>
                <a:gd fmla="val 16667" name="adj"/>
              </a:avLst>
            </a:prstGeom>
            <a:solidFill>
              <a:srgbClr val="FE0000"/>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chemeClr val="lt1"/>
                </a:buClr>
                <a:buSzPts val="1800"/>
                <a:buFont typeface="Century Gothic"/>
                <a:buNone/>
              </a:pPr>
              <a:r>
                <a:t/>
              </a:r>
              <a:endParaRPr sz="1800">
                <a:solidFill>
                  <a:schemeClr val="lt1"/>
                </a:solidFill>
                <a:latin typeface="David"/>
                <a:ea typeface="David"/>
                <a:cs typeface="David"/>
                <a:sym typeface="David"/>
              </a:endParaRPr>
            </a:p>
          </p:txBody>
        </p:sp>
        <p:sp>
          <p:nvSpPr>
            <p:cNvPr id="377" name="Google Shape;377;p6"/>
            <p:cNvSpPr txBox="1"/>
            <p:nvPr/>
          </p:nvSpPr>
          <p:spPr>
            <a:xfrm>
              <a:off x="82931" y="3786031"/>
              <a:ext cx="6500971" cy="1532978"/>
            </a:xfrm>
            <a:prstGeom prst="rect">
              <a:avLst/>
            </a:prstGeom>
            <a:noFill/>
            <a:ln>
              <a:noFill/>
            </a:ln>
          </p:spPr>
          <p:txBody>
            <a:bodyPr anchorCtr="0" anchor="ctr" bIns="167625" lIns="167625" spcFirstLastPara="1" rIns="167625" wrap="square" tIns="167625">
              <a:noAutofit/>
            </a:bodyPr>
            <a:lstStyle/>
            <a:p>
              <a:pPr indent="0" lvl="0" marL="0" marR="0" rtl="1" algn="r">
                <a:lnSpc>
                  <a:spcPct val="90000"/>
                </a:lnSpc>
                <a:spcBef>
                  <a:spcPts val="0"/>
                </a:spcBef>
                <a:spcAft>
                  <a:spcPts val="0"/>
                </a:spcAft>
                <a:buClr>
                  <a:srgbClr val="000000"/>
                </a:buClr>
                <a:buSzPts val="4400"/>
                <a:buFont typeface="Arial"/>
                <a:buNone/>
              </a:pPr>
              <a:r>
                <a:rPr b="0" i="0" lang="iw-IL" sz="1800" u="none" cap="none" strike="noStrike">
                  <a:solidFill>
                    <a:schemeClr val="lt1"/>
                  </a:solidFill>
                  <a:latin typeface="David"/>
                  <a:ea typeface="David"/>
                  <a:cs typeface="David"/>
                  <a:sym typeface="David"/>
                </a:rPr>
                <a:t>תיאום פאזות </a:t>
              </a:r>
              <a:endParaRPr b="0" i="0" sz="1800" u="none" cap="none" strike="noStrike">
                <a:solidFill>
                  <a:schemeClr val="lt1"/>
                </a:solidFill>
                <a:latin typeface="David"/>
                <a:ea typeface="David"/>
                <a:cs typeface="David"/>
                <a:sym typeface="David"/>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pic>
        <p:nvPicPr>
          <p:cNvPr id="382" name="Google Shape;382;p9"/>
          <p:cNvPicPr preferRelativeResize="0"/>
          <p:nvPr/>
        </p:nvPicPr>
        <p:blipFill rotWithShape="1">
          <a:blip r:embed="rId3">
            <a:alphaModFix/>
          </a:blip>
          <a:srcRect b="0" l="0" r="0" t="0"/>
          <a:stretch/>
        </p:blipFill>
        <p:spPr>
          <a:xfrm>
            <a:off x="1" y="-12381"/>
            <a:ext cx="12191999" cy="6870381"/>
          </a:xfrm>
          <a:prstGeom prst="rect">
            <a:avLst/>
          </a:prstGeom>
          <a:noFill/>
          <a:ln>
            <a:noFill/>
          </a:ln>
        </p:spPr>
      </p:pic>
      <p:sp>
        <p:nvSpPr>
          <p:cNvPr id="383" name="Google Shape;383;p9"/>
          <p:cNvSpPr txBox="1"/>
          <p:nvPr>
            <p:ph idx="12" type="sldNum"/>
          </p:nvPr>
        </p:nvSpPr>
        <p:spPr>
          <a:xfrm>
            <a:off x="9448800" y="649287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1000"/>
              <a:buFont typeface="Century Gothic"/>
              <a:buNone/>
            </a:pPr>
            <a:fld id="{00000000-1234-1234-1234-123412341234}" type="slidenum">
              <a:rPr lang="iw-IL">
                <a:solidFill>
                  <a:schemeClr val="dk1"/>
                </a:solidFill>
              </a:rPr>
              <a:t>‹#›</a:t>
            </a:fld>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87" name="Shape 387"/>
        <p:cNvGrpSpPr/>
        <p:nvPr/>
      </p:nvGrpSpPr>
      <p:grpSpPr>
        <a:xfrm>
          <a:off x="0" y="0"/>
          <a:ext cx="0" cy="0"/>
          <a:chOff x="0" y="0"/>
          <a:chExt cx="0" cy="0"/>
        </a:xfrm>
      </p:grpSpPr>
      <p:sp>
        <p:nvSpPr>
          <p:cNvPr id="388" name="Google Shape;388;p7"/>
          <p:cNvSpPr txBox="1"/>
          <p:nvPr>
            <p:ph type="ctrTitle"/>
          </p:nvPr>
        </p:nvSpPr>
        <p:spPr>
          <a:xfrm>
            <a:off x="0" y="2006476"/>
            <a:ext cx="11621537" cy="201030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42857"/>
              <a:buFont typeface="Century Gothic"/>
              <a:buNone/>
            </a:pPr>
            <a:r>
              <a:rPr lang="iw-IL" sz="14000"/>
              <a:t>THANK YOU </a:t>
            </a:r>
            <a:endParaRPr sz="14000"/>
          </a:p>
        </p:txBody>
      </p:sp>
      <p:sp>
        <p:nvSpPr>
          <p:cNvPr id="389" name="Google Shape;389;p7"/>
          <p:cNvSpPr txBox="1"/>
          <p:nvPr>
            <p:ph idx="12" type="sldNum"/>
          </p:nvPr>
        </p:nvSpPr>
        <p:spPr>
          <a:xfrm>
            <a:off x="11747500" y="6492875"/>
            <a:ext cx="444500" cy="365125"/>
          </a:xfrm>
          <a:prstGeom prst="rect">
            <a:avLst/>
          </a:prstGeom>
          <a:noFill/>
          <a:ln>
            <a:noFill/>
          </a:ln>
        </p:spPr>
        <p:txBody>
          <a:bodyPr anchorCtr="0" anchor="ctr" bIns="45700" lIns="91425" spcFirstLastPara="1" rIns="91425" wrap="square" tIns="45700">
            <a:normAutofit/>
          </a:bodyPr>
          <a:lstStyle/>
          <a:p>
            <a:pPr indent="0" lvl="0" marL="0" rtl="0" algn="r">
              <a:lnSpc>
                <a:spcPct val="100000"/>
              </a:lnSpc>
              <a:spcBef>
                <a:spcPts val="0"/>
              </a:spcBef>
              <a:spcAft>
                <a:spcPts val="600"/>
              </a:spcAft>
              <a:buClr>
                <a:schemeClr val="lt1"/>
              </a:buClr>
              <a:buSzPts val="1200"/>
              <a:buFont typeface="David"/>
              <a:buNone/>
            </a:pPr>
            <a:fld id="{00000000-1234-1234-1234-123412341234}" type="slidenum">
              <a:rPr lang="iw-IL" sz="1200">
                <a:solidFill>
                  <a:schemeClr val="lt1"/>
                </a:solidFill>
                <a:latin typeface="David"/>
                <a:ea typeface="David"/>
                <a:cs typeface="David"/>
                <a:sym typeface="David"/>
              </a:rPr>
              <a:t>‹#›</a:t>
            </a:fld>
            <a:endParaRPr sz="1100">
              <a:solidFill>
                <a:schemeClr val="lt1"/>
              </a:solidFill>
              <a:latin typeface="David"/>
              <a:ea typeface="David"/>
              <a:cs typeface="David"/>
              <a:sym typeface="David"/>
            </a:endParaRPr>
          </a:p>
        </p:txBody>
      </p:sp>
      <p:pic>
        <p:nvPicPr>
          <p:cNvPr descr="Like" id="390" name="Google Shape;390;p7"/>
          <p:cNvPicPr preferRelativeResize="0"/>
          <p:nvPr/>
        </p:nvPicPr>
        <p:blipFill rotWithShape="1">
          <a:blip r:embed="rId3">
            <a:alphaModFix/>
          </a:blip>
          <a:srcRect b="0" l="0" r="0" t="0"/>
          <a:stretch/>
        </p:blipFill>
        <p:spPr>
          <a:xfrm>
            <a:off x="9115694" y="1274245"/>
            <a:ext cx="3173819" cy="317381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2"/>
          <p:cNvPicPr preferRelativeResize="0"/>
          <p:nvPr/>
        </p:nvPicPr>
        <p:blipFill rotWithShape="1">
          <a:blip r:embed="rId3">
            <a:alphaModFix/>
          </a:blip>
          <a:srcRect b="0" l="0" r="0" t="0"/>
          <a:stretch/>
        </p:blipFill>
        <p:spPr>
          <a:xfrm>
            <a:off x="-34197" y="-79885"/>
            <a:ext cx="12226198" cy="6937885"/>
          </a:xfrm>
          <a:prstGeom prst="rect">
            <a:avLst/>
          </a:prstGeom>
          <a:noFill/>
          <a:ln>
            <a:noFill/>
          </a:ln>
        </p:spPr>
      </p:pic>
      <p:pic>
        <p:nvPicPr>
          <p:cNvPr id="160" name="Google Shape;160;p2"/>
          <p:cNvPicPr preferRelativeResize="0"/>
          <p:nvPr/>
        </p:nvPicPr>
        <p:blipFill rotWithShape="1">
          <a:blip r:embed="rId4">
            <a:alphaModFix/>
          </a:blip>
          <a:srcRect b="0" l="0" r="0" t="0"/>
          <a:stretch/>
        </p:blipFill>
        <p:spPr>
          <a:xfrm>
            <a:off x="3818021" y="1605507"/>
            <a:ext cx="4773453" cy="2966939"/>
          </a:xfrm>
          <a:prstGeom prst="rect">
            <a:avLst/>
          </a:prstGeom>
          <a:noFill/>
          <a:ln>
            <a:noFill/>
          </a:ln>
        </p:spPr>
      </p:pic>
      <p:sp>
        <p:nvSpPr>
          <p:cNvPr id="161" name="Google Shape;161;p2"/>
          <p:cNvSpPr txBox="1"/>
          <p:nvPr>
            <p:ph type="ctrTitle"/>
          </p:nvPr>
        </p:nvSpPr>
        <p:spPr>
          <a:xfrm>
            <a:off x="1632747" y="-70084"/>
            <a:ext cx="9144000" cy="7299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Calibri"/>
              <a:buNone/>
            </a:pPr>
            <a:r>
              <a:rPr lang="iw-IL" sz="4900">
                <a:solidFill>
                  <a:schemeClr val="dk1"/>
                </a:solidFill>
                <a:latin typeface="Arial"/>
                <a:ea typeface="Arial"/>
                <a:cs typeface="Arial"/>
                <a:sym typeface="Arial"/>
              </a:rPr>
              <a:t>הקדמה</a:t>
            </a:r>
            <a:endParaRPr>
              <a:solidFill>
                <a:schemeClr val="dk1"/>
              </a:solidFill>
            </a:endParaRPr>
          </a:p>
        </p:txBody>
      </p:sp>
      <p:sp>
        <p:nvSpPr>
          <p:cNvPr id="162" name="Google Shape;162;p2"/>
          <p:cNvSpPr txBox="1"/>
          <p:nvPr/>
        </p:nvSpPr>
        <p:spPr>
          <a:xfrm>
            <a:off x="2497574" y="6433163"/>
            <a:ext cx="6093900" cy="369300"/>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1800"/>
              <a:buFont typeface="Arial"/>
              <a:buNone/>
            </a:pPr>
            <a:r>
              <a:rPr b="0" i="0" lang="iw-IL" sz="1800" u="none" cap="none" strike="noStrike">
                <a:solidFill>
                  <a:schemeClr val="dk1"/>
                </a:solidFill>
                <a:latin typeface="Calibri"/>
                <a:ea typeface="Calibri"/>
                <a:cs typeface="Calibri"/>
                <a:sym typeface="Calibri"/>
              </a:rPr>
              <a:t>איור 1. מגוון יישומים של מיקרו-מסרקי תדרים אופטיים. [1] </a:t>
            </a:r>
            <a:endParaRPr b="0" i="0" sz="1800" u="none" cap="none" strike="noStrike">
              <a:solidFill>
                <a:schemeClr val="dk1"/>
              </a:solidFill>
              <a:latin typeface="Calibri"/>
              <a:ea typeface="Calibri"/>
              <a:cs typeface="Calibri"/>
              <a:sym typeface="Calibri"/>
            </a:endParaRPr>
          </a:p>
        </p:txBody>
      </p:sp>
      <p:pic>
        <p:nvPicPr>
          <p:cNvPr id="163" name="Google Shape;163;p2"/>
          <p:cNvPicPr preferRelativeResize="0"/>
          <p:nvPr/>
        </p:nvPicPr>
        <p:blipFill rotWithShape="1">
          <a:blip r:embed="rId5">
            <a:alphaModFix/>
          </a:blip>
          <a:srcRect b="0" l="0" r="0" t="0"/>
          <a:stretch/>
        </p:blipFill>
        <p:spPr>
          <a:xfrm>
            <a:off x="45262" y="3170652"/>
            <a:ext cx="3823535" cy="2687674"/>
          </a:xfrm>
          <a:prstGeom prst="rect">
            <a:avLst/>
          </a:prstGeom>
          <a:noFill/>
          <a:ln>
            <a:noFill/>
          </a:ln>
        </p:spPr>
      </p:pic>
      <p:pic>
        <p:nvPicPr>
          <p:cNvPr id="164" name="Google Shape;164;p2"/>
          <p:cNvPicPr preferRelativeResize="0"/>
          <p:nvPr/>
        </p:nvPicPr>
        <p:blipFill rotWithShape="1">
          <a:blip r:embed="rId6">
            <a:alphaModFix/>
          </a:blip>
          <a:srcRect b="0" l="0" r="0" t="0"/>
          <a:stretch/>
        </p:blipFill>
        <p:spPr>
          <a:xfrm>
            <a:off x="4804327" y="4598247"/>
            <a:ext cx="2583345" cy="1800184"/>
          </a:xfrm>
          <a:prstGeom prst="rect">
            <a:avLst/>
          </a:prstGeom>
          <a:noFill/>
          <a:ln>
            <a:noFill/>
          </a:ln>
        </p:spPr>
      </p:pic>
      <p:pic>
        <p:nvPicPr>
          <p:cNvPr id="165" name="Google Shape;165;p2"/>
          <p:cNvPicPr preferRelativeResize="0"/>
          <p:nvPr/>
        </p:nvPicPr>
        <p:blipFill rotWithShape="1">
          <a:blip r:embed="rId7">
            <a:alphaModFix/>
          </a:blip>
          <a:srcRect b="0" l="0" r="0" t="0"/>
          <a:stretch/>
        </p:blipFill>
        <p:spPr>
          <a:xfrm>
            <a:off x="8496973" y="4031076"/>
            <a:ext cx="3411567" cy="2367355"/>
          </a:xfrm>
          <a:prstGeom prst="rect">
            <a:avLst/>
          </a:prstGeom>
          <a:noFill/>
          <a:ln>
            <a:noFill/>
          </a:ln>
        </p:spPr>
      </p:pic>
      <p:pic>
        <p:nvPicPr>
          <p:cNvPr id="166" name="Google Shape;166;p2"/>
          <p:cNvPicPr preferRelativeResize="0"/>
          <p:nvPr/>
        </p:nvPicPr>
        <p:blipFill rotWithShape="1">
          <a:blip r:embed="rId8">
            <a:alphaModFix/>
          </a:blip>
          <a:srcRect b="0" l="0" r="0" t="0"/>
          <a:stretch/>
        </p:blipFill>
        <p:spPr>
          <a:xfrm>
            <a:off x="7938570" y="1"/>
            <a:ext cx="4253429" cy="2562914"/>
          </a:xfrm>
          <a:prstGeom prst="rect">
            <a:avLst/>
          </a:prstGeom>
          <a:noFill/>
          <a:ln>
            <a:noFill/>
          </a:ln>
        </p:spPr>
      </p:pic>
      <p:pic>
        <p:nvPicPr>
          <p:cNvPr id="167" name="Google Shape;167;p2"/>
          <p:cNvPicPr preferRelativeResize="0"/>
          <p:nvPr/>
        </p:nvPicPr>
        <p:blipFill rotWithShape="1">
          <a:blip r:embed="rId9">
            <a:alphaModFix/>
          </a:blip>
          <a:srcRect b="0" l="0" r="0" t="0"/>
          <a:stretch/>
        </p:blipFill>
        <p:spPr>
          <a:xfrm>
            <a:off x="91440" y="61735"/>
            <a:ext cx="4276647" cy="2562914"/>
          </a:xfrm>
          <a:prstGeom prst="rect">
            <a:avLst/>
          </a:prstGeom>
          <a:noFill/>
          <a:ln>
            <a:noFill/>
          </a:ln>
        </p:spPr>
      </p:pic>
      <p:sp>
        <p:nvSpPr>
          <p:cNvPr id="168" name="Google Shape;168;p2"/>
          <p:cNvSpPr txBox="1"/>
          <p:nvPr>
            <p:ph idx="12" type="sldNum"/>
          </p:nvPr>
        </p:nvSpPr>
        <p:spPr>
          <a:xfrm>
            <a:off x="9448799" y="6510316"/>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Century Gothic"/>
              <a:buNone/>
            </a:pPr>
            <a:fld id="{00000000-1234-1234-1234-123412341234}" type="slidenum">
              <a:rPr lang="iw-IL" sz="1200">
                <a:solidFill>
                  <a:schemeClr val="dk1"/>
                </a:solidFill>
              </a:rPr>
              <a:t>‹#›</a:t>
            </a:fld>
            <a:endParaRPr sz="12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3" name="Shape 173"/>
        <p:cNvGrpSpPr/>
        <p:nvPr/>
      </p:nvGrpSpPr>
      <p:grpSpPr>
        <a:xfrm>
          <a:off x="0" y="0"/>
          <a:ext cx="0" cy="0"/>
          <a:chOff x="0" y="0"/>
          <a:chExt cx="0" cy="0"/>
        </a:xfrm>
      </p:grpSpPr>
      <p:sp>
        <p:nvSpPr>
          <p:cNvPr id="174" name="Google Shape;174;g2747362224f_0_0"/>
          <p:cNvSpPr txBox="1"/>
          <p:nvPr>
            <p:ph type="ctrTitle"/>
          </p:nvPr>
        </p:nvSpPr>
        <p:spPr>
          <a:xfrm>
            <a:off x="4622353" y="187232"/>
            <a:ext cx="2947293" cy="1363215"/>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lt1"/>
              </a:buClr>
              <a:buSzPts val="6000"/>
              <a:buFont typeface="David"/>
              <a:buNone/>
            </a:pPr>
            <a:r>
              <a:rPr lang="iw-IL" sz="4400">
                <a:latin typeface="David"/>
                <a:ea typeface="David"/>
                <a:cs typeface="David"/>
                <a:sym typeface="David"/>
              </a:rPr>
              <a:t>שלבי עבודה</a:t>
            </a:r>
            <a:endParaRPr sz="4400">
              <a:latin typeface="David"/>
              <a:ea typeface="David"/>
              <a:cs typeface="David"/>
              <a:sym typeface="David"/>
            </a:endParaRPr>
          </a:p>
        </p:txBody>
      </p:sp>
      <p:sp>
        <p:nvSpPr>
          <p:cNvPr id="175" name="Google Shape;175;g2747362224f_0_0"/>
          <p:cNvSpPr txBox="1"/>
          <p:nvPr/>
        </p:nvSpPr>
        <p:spPr>
          <a:xfrm>
            <a:off x="1159728" y="755812"/>
            <a:ext cx="9761378" cy="1363215"/>
          </a:xfrm>
          <a:prstGeom prst="rect">
            <a:avLst/>
          </a:prstGeom>
          <a:noFill/>
          <a:ln>
            <a:noFill/>
          </a:ln>
        </p:spPr>
        <p:txBody>
          <a:bodyPr anchorCtr="0" anchor="b" bIns="45700" lIns="91425" spcFirstLastPara="1" rIns="91425" wrap="square" tIns="45700">
            <a:normAutofit/>
          </a:bodyPr>
          <a:lstStyle/>
          <a:p>
            <a:pPr indent="0" lvl="0" marL="0" marR="0" rtl="1" algn="r">
              <a:lnSpc>
                <a:spcPct val="90000"/>
              </a:lnSpc>
              <a:spcBef>
                <a:spcPts val="0"/>
              </a:spcBef>
              <a:spcAft>
                <a:spcPts val="0"/>
              </a:spcAft>
              <a:buClr>
                <a:schemeClr val="dk1"/>
              </a:buClr>
              <a:buSzPts val="6486"/>
              <a:buFont typeface="Calibri"/>
              <a:buNone/>
            </a:pPr>
            <a:r>
              <a:rPr b="0" i="0" lang="iw-IL" sz="2600" u="none" cap="none" strike="noStrike">
                <a:solidFill>
                  <a:schemeClr val="lt1"/>
                </a:solidFill>
                <a:latin typeface="David"/>
                <a:ea typeface="David"/>
                <a:cs typeface="David"/>
                <a:sym typeface="David"/>
              </a:rPr>
              <a:t>תוצר עיקרי:</a:t>
            </a:r>
            <a:endParaRPr b="0" i="0" sz="1800" u="none" cap="none" strike="noStrike">
              <a:solidFill>
                <a:schemeClr val="lt1"/>
              </a:solidFill>
              <a:latin typeface="David"/>
              <a:ea typeface="David"/>
              <a:cs typeface="David"/>
              <a:sym typeface="David"/>
            </a:endParaRPr>
          </a:p>
          <a:p>
            <a:pPr indent="0" lvl="0" marL="0" marR="0" rtl="1" algn="r">
              <a:lnSpc>
                <a:spcPct val="90000"/>
              </a:lnSpc>
              <a:spcBef>
                <a:spcPts val="600"/>
              </a:spcBef>
              <a:spcAft>
                <a:spcPts val="600"/>
              </a:spcAft>
              <a:buClr>
                <a:schemeClr val="dk1"/>
              </a:buClr>
              <a:buSzPts val="6486"/>
              <a:buFont typeface="Calibri"/>
              <a:buNone/>
            </a:pPr>
            <a:r>
              <a:rPr b="0" i="0" lang="iw-IL" sz="2600" u="none" cap="none" strike="noStrike">
                <a:solidFill>
                  <a:schemeClr val="lt1"/>
                </a:solidFill>
                <a:latin typeface="David"/>
                <a:ea typeface="David"/>
                <a:cs typeface="David"/>
                <a:sym typeface="David"/>
              </a:rPr>
              <a:t>פיתוח מודל פיזיקאלי תיאורטי, תוצאות מדידה של מודל מעשי, השוואה בין סימולציה למודל מעשי. ‎ </a:t>
            </a:r>
            <a:endParaRPr b="0" i="0" sz="2600" u="none" cap="none" strike="noStrike">
              <a:solidFill>
                <a:schemeClr val="lt1"/>
              </a:solidFill>
              <a:latin typeface="David"/>
              <a:ea typeface="David"/>
              <a:cs typeface="David"/>
              <a:sym typeface="David"/>
            </a:endParaRPr>
          </a:p>
        </p:txBody>
      </p:sp>
      <p:sp>
        <p:nvSpPr>
          <p:cNvPr id="176" name="Google Shape;176;g2747362224f_0_0"/>
          <p:cNvSpPr txBox="1"/>
          <p:nvPr/>
        </p:nvSpPr>
        <p:spPr>
          <a:xfrm>
            <a:off x="9448800" y="6492875"/>
            <a:ext cx="2743200"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iw-IL" sz="1200" u="none" cap="none" strike="noStrike">
                <a:solidFill>
                  <a:schemeClr val="lt1"/>
                </a:solidFill>
                <a:latin typeface="David"/>
                <a:ea typeface="David"/>
                <a:cs typeface="David"/>
                <a:sym typeface="David"/>
              </a:rPr>
              <a:t>3</a:t>
            </a:r>
            <a:endParaRPr/>
          </a:p>
        </p:txBody>
      </p:sp>
      <p:grpSp>
        <p:nvGrpSpPr>
          <p:cNvPr id="177" name="Google Shape;177;g2747362224f_0_0"/>
          <p:cNvGrpSpPr/>
          <p:nvPr/>
        </p:nvGrpSpPr>
        <p:grpSpPr>
          <a:xfrm>
            <a:off x="5617675" y="2316117"/>
            <a:ext cx="3047557" cy="2032489"/>
            <a:chOff x="8863104" y="2085680"/>
            <a:chExt cx="3165196" cy="2202118"/>
          </a:xfrm>
        </p:grpSpPr>
        <p:sp>
          <p:nvSpPr>
            <p:cNvPr id="178" name="Google Shape;178;g2747362224f_0_0"/>
            <p:cNvSpPr txBox="1"/>
            <p:nvPr/>
          </p:nvSpPr>
          <p:spPr>
            <a:xfrm>
              <a:off x="8863104" y="2085680"/>
              <a:ext cx="3165196" cy="2145248"/>
            </a:xfrm>
            <a:prstGeom prst="rect">
              <a:avLst/>
            </a:prstGeom>
            <a:noFill/>
            <a:ln>
              <a:noFill/>
            </a:ln>
          </p:spPr>
          <p:txBody>
            <a:bodyPr anchorCtr="0" anchor="t" bIns="45700" lIns="91425" spcFirstLastPara="1" rIns="91425" wrap="square" tIns="45700">
              <a:spAutoFit/>
            </a:bodyPr>
            <a:lstStyle/>
            <a:p>
              <a:pPr indent="0" lvl="0" marL="0" marR="0" rtl="1" algn="ctr">
                <a:lnSpc>
                  <a:spcPct val="90000"/>
                </a:lnSpc>
                <a:spcBef>
                  <a:spcPts val="0"/>
                </a:spcBef>
                <a:spcAft>
                  <a:spcPts val="0"/>
                </a:spcAft>
                <a:buClr>
                  <a:schemeClr val="lt1"/>
                </a:buClr>
                <a:buSzPts val="2200"/>
                <a:buFont typeface="David"/>
                <a:buNone/>
              </a:pPr>
              <a:r>
                <a:rPr b="0" i="0" lang="iw-IL" sz="2200" u="none" cap="none" strike="noStrike">
                  <a:solidFill>
                    <a:schemeClr val="lt1"/>
                  </a:solidFill>
                  <a:latin typeface="David"/>
                  <a:ea typeface="David"/>
                  <a:cs typeface="David"/>
                  <a:sym typeface="David"/>
                </a:rPr>
                <a:t>ניסוי  </a:t>
              </a:r>
              <a:endParaRPr b="0" i="0" sz="2200" u="none" cap="none" strike="noStrike">
                <a:solidFill>
                  <a:schemeClr val="lt1"/>
                </a:solidFill>
                <a:latin typeface="David"/>
                <a:ea typeface="David"/>
                <a:cs typeface="David"/>
                <a:sym typeface="David"/>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 הקמת מערכת הניסוי</a:t>
              </a:r>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מדידת התופעה </a:t>
              </a:r>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ניסויים</a:t>
              </a:r>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ניתוח תוצאות</a:t>
              </a:r>
              <a:endParaRPr b="0" i="0" sz="2200" u="none" cap="none" strike="noStrike">
                <a:solidFill>
                  <a:schemeClr val="lt1"/>
                </a:solidFill>
                <a:latin typeface="David"/>
                <a:ea typeface="David"/>
                <a:cs typeface="David"/>
                <a:sym typeface="David"/>
              </a:endParaRPr>
            </a:p>
          </p:txBody>
        </p:sp>
        <p:sp>
          <p:nvSpPr>
            <p:cNvPr id="179" name="Google Shape;179;g2747362224f_0_0"/>
            <p:cNvSpPr/>
            <p:nvPr/>
          </p:nvSpPr>
          <p:spPr>
            <a:xfrm>
              <a:off x="8961633" y="2142550"/>
              <a:ext cx="3062985" cy="2145248"/>
            </a:xfrm>
            <a:prstGeom prst="roundRect">
              <a:avLst>
                <a:gd fmla="val 16667" name="adj"/>
              </a:avLst>
            </a:prstGeom>
            <a:noFill/>
            <a:ln cap="flat" cmpd="sng" w="57150">
              <a:solidFill>
                <a:srgbClr val="0070C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David"/>
                <a:ea typeface="David"/>
                <a:cs typeface="David"/>
                <a:sym typeface="David"/>
              </a:endParaRPr>
            </a:p>
          </p:txBody>
        </p:sp>
      </p:grpSp>
      <p:grpSp>
        <p:nvGrpSpPr>
          <p:cNvPr id="180" name="Google Shape;180;g2747362224f_0_0"/>
          <p:cNvGrpSpPr/>
          <p:nvPr/>
        </p:nvGrpSpPr>
        <p:grpSpPr>
          <a:xfrm>
            <a:off x="2656677" y="2359578"/>
            <a:ext cx="2830030" cy="1980000"/>
            <a:chOff x="5808204" y="2883082"/>
            <a:chExt cx="4273289" cy="1635981"/>
          </a:xfrm>
        </p:grpSpPr>
        <p:sp>
          <p:nvSpPr>
            <p:cNvPr id="181" name="Google Shape;181;g2747362224f_0_0"/>
            <p:cNvSpPr txBox="1"/>
            <p:nvPr/>
          </p:nvSpPr>
          <p:spPr>
            <a:xfrm>
              <a:off x="5808204" y="3239098"/>
              <a:ext cx="4125335" cy="1197426"/>
            </a:xfrm>
            <a:prstGeom prst="rect">
              <a:avLst/>
            </a:prstGeom>
            <a:noFill/>
            <a:ln>
              <a:noFill/>
            </a:ln>
          </p:spPr>
          <p:txBody>
            <a:bodyPr anchorCtr="0" anchor="b" bIns="45700" lIns="91425" spcFirstLastPara="1" rIns="91425" wrap="square" tIns="45700">
              <a:noAutofit/>
            </a:bodyPr>
            <a:lstStyle/>
            <a:p>
              <a:pPr indent="0" lvl="0" marL="0" marR="0" rtl="1" algn="ctr">
                <a:lnSpc>
                  <a:spcPct val="90000"/>
                </a:lnSpc>
                <a:spcBef>
                  <a:spcPts val="0"/>
                </a:spcBef>
                <a:spcAft>
                  <a:spcPts val="0"/>
                </a:spcAft>
                <a:buClr>
                  <a:schemeClr val="dk1"/>
                </a:buClr>
                <a:buSzPts val="6000"/>
                <a:buFont typeface="Calibri"/>
                <a:buNone/>
              </a:pPr>
              <a:r>
                <a:rPr b="0" i="0" lang="iw-IL" sz="2200" u="none" cap="none" strike="noStrike">
                  <a:solidFill>
                    <a:schemeClr val="lt1"/>
                  </a:solidFill>
                  <a:latin typeface="David"/>
                  <a:ea typeface="David"/>
                  <a:cs typeface="David"/>
                  <a:sym typeface="David"/>
                </a:rPr>
                <a:t>סימולציה</a:t>
              </a:r>
              <a:endParaRPr b="0" i="0" sz="2200" u="none" cap="none" strike="noStrike">
                <a:solidFill>
                  <a:schemeClr val="lt1"/>
                </a:solidFill>
                <a:latin typeface="David"/>
                <a:ea typeface="David"/>
                <a:cs typeface="David"/>
                <a:sym typeface="David"/>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בניית סימולטור</a:t>
              </a:r>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מדידת התופעה </a:t>
              </a:r>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ניסויים</a:t>
              </a:r>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ניתוח תוצאות</a:t>
              </a:r>
              <a:endParaRPr b="0" i="0" sz="2200" u="none" cap="none" strike="noStrike">
                <a:solidFill>
                  <a:schemeClr val="lt1"/>
                </a:solidFill>
                <a:latin typeface="David"/>
                <a:ea typeface="David"/>
                <a:cs typeface="David"/>
                <a:sym typeface="David"/>
              </a:endParaRPr>
            </a:p>
          </p:txBody>
        </p:sp>
        <p:sp>
          <p:nvSpPr>
            <p:cNvPr id="182" name="Google Shape;182;g2747362224f_0_0"/>
            <p:cNvSpPr/>
            <p:nvPr/>
          </p:nvSpPr>
          <p:spPr>
            <a:xfrm>
              <a:off x="6207953" y="2883082"/>
              <a:ext cx="3873540" cy="1635981"/>
            </a:xfrm>
            <a:prstGeom prst="roundRect">
              <a:avLst>
                <a:gd fmla="val 16667" name="adj"/>
              </a:avLst>
            </a:prstGeom>
            <a:noFill/>
            <a:ln cap="flat" cmpd="sng" w="57150">
              <a:solidFill>
                <a:srgbClr val="0070C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David"/>
                <a:ea typeface="David"/>
                <a:cs typeface="David"/>
                <a:sym typeface="David"/>
              </a:endParaRPr>
            </a:p>
          </p:txBody>
        </p:sp>
      </p:grpSp>
      <p:grpSp>
        <p:nvGrpSpPr>
          <p:cNvPr id="183" name="Google Shape;183;g2747362224f_0_0"/>
          <p:cNvGrpSpPr/>
          <p:nvPr/>
        </p:nvGrpSpPr>
        <p:grpSpPr>
          <a:xfrm>
            <a:off x="8887522" y="2367395"/>
            <a:ext cx="3218544" cy="2098096"/>
            <a:chOff x="3185135" y="2277202"/>
            <a:chExt cx="1861489" cy="2100957"/>
          </a:xfrm>
        </p:grpSpPr>
        <p:sp>
          <p:nvSpPr>
            <p:cNvPr id="184" name="Google Shape;184;g2747362224f_0_0"/>
            <p:cNvSpPr txBox="1"/>
            <p:nvPr/>
          </p:nvSpPr>
          <p:spPr>
            <a:xfrm>
              <a:off x="3185135" y="2429532"/>
              <a:ext cx="1861489" cy="1948627"/>
            </a:xfrm>
            <a:prstGeom prst="rect">
              <a:avLst/>
            </a:prstGeom>
            <a:noFill/>
            <a:ln>
              <a:noFill/>
            </a:ln>
          </p:spPr>
          <p:txBody>
            <a:bodyPr anchorCtr="0" anchor="b" bIns="45700" lIns="91425" spcFirstLastPara="1" rIns="91425" wrap="square" tIns="45700">
              <a:noAutofit/>
            </a:bodyPr>
            <a:lstStyle/>
            <a:p>
              <a:pPr indent="0" lvl="0" marL="0" marR="0" rtl="1" algn="ctr">
                <a:lnSpc>
                  <a:spcPct val="90000"/>
                </a:lnSpc>
                <a:spcBef>
                  <a:spcPts val="0"/>
                </a:spcBef>
                <a:spcAft>
                  <a:spcPts val="0"/>
                </a:spcAft>
                <a:buClr>
                  <a:schemeClr val="dk1"/>
                </a:buClr>
                <a:buSzPts val="6000"/>
                <a:buFont typeface="Calibri"/>
                <a:buNone/>
              </a:pPr>
              <a:r>
                <a:t/>
              </a:r>
              <a:endParaRPr b="0" i="0" sz="2200" u="none" cap="none" strike="noStrike">
                <a:solidFill>
                  <a:schemeClr val="lt1"/>
                </a:solidFill>
                <a:latin typeface="David"/>
                <a:ea typeface="David"/>
                <a:cs typeface="David"/>
                <a:sym typeface="David"/>
              </a:endParaRPr>
            </a:p>
            <a:p>
              <a:pPr indent="0" lvl="0" marL="0" marR="0" rtl="1" algn="ctr">
                <a:lnSpc>
                  <a:spcPct val="90000"/>
                </a:lnSpc>
                <a:spcBef>
                  <a:spcPts val="0"/>
                </a:spcBef>
                <a:spcAft>
                  <a:spcPts val="0"/>
                </a:spcAft>
                <a:buClr>
                  <a:schemeClr val="dk1"/>
                </a:buClr>
                <a:buSzPts val="6000"/>
                <a:buFont typeface="Calibri"/>
                <a:buNone/>
              </a:pPr>
              <a:r>
                <a:t/>
              </a:r>
              <a:endParaRPr b="0" i="0" sz="2200" u="none" cap="none" strike="noStrike">
                <a:solidFill>
                  <a:schemeClr val="lt1"/>
                </a:solidFill>
                <a:latin typeface="David"/>
                <a:ea typeface="David"/>
                <a:cs typeface="David"/>
                <a:sym typeface="David"/>
              </a:endParaRPr>
            </a:p>
            <a:p>
              <a:pPr indent="0" lvl="0" marL="0" marR="0" rtl="1" algn="ctr">
                <a:lnSpc>
                  <a:spcPct val="90000"/>
                </a:lnSpc>
                <a:spcBef>
                  <a:spcPts val="0"/>
                </a:spcBef>
                <a:spcAft>
                  <a:spcPts val="0"/>
                </a:spcAft>
                <a:buClr>
                  <a:schemeClr val="dk1"/>
                </a:buClr>
                <a:buSzPts val="6000"/>
                <a:buFont typeface="Calibri"/>
                <a:buNone/>
              </a:pPr>
              <a:r>
                <a:t/>
              </a:r>
              <a:endParaRPr b="0" i="0" sz="2200" u="none" cap="none" strike="noStrike">
                <a:solidFill>
                  <a:schemeClr val="lt1"/>
                </a:solidFill>
                <a:latin typeface="David"/>
                <a:ea typeface="David"/>
                <a:cs typeface="David"/>
                <a:sym typeface="David"/>
              </a:endParaRPr>
            </a:p>
            <a:p>
              <a:pPr indent="0" lvl="0" marL="0" marR="0" rtl="1" algn="ctr">
                <a:lnSpc>
                  <a:spcPct val="90000"/>
                </a:lnSpc>
                <a:spcBef>
                  <a:spcPts val="0"/>
                </a:spcBef>
                <a:spcAft>
                  <a:spcPts val="0"/>
                </a:spcAft>
                <a:buClr>
                  <a:schemeClr val="dk1"/>
                </a:buClr>
                <a:buSzPts val="6000"/>
                <a:buFont typeface="Calibri"/>
                <a:buNone/>
              </a:pPr>
              <a:r>
                <a:rPr b="0" i="0" lang="iw-IL" sz="2200" u="none" cap="none" strike="noStrike">
                  <a:solidFill>
                    <a:schemeClr val="lt1"/>
                  </a:solidFill>
                  <a:latin typeface="David"/>
                  <a:ea typeface="David"/>
                  <a:cs typeface="David"/>
                  <a:sym typeface="David"/>
                </a:rPr>
                <a:t>סקר ספרות</a:t>
              </a:r>
              <a:endParaRPr b="0" i="0" sz="2200" u="none" cap="none" strike="noStrike">
                <a:solidFill>
                  <a:schemeClr val="lt1"/>
                </a:solidFill>
                <a:latin typeface="David"/>
                <a:ea typeface="David"/>
                <a:cs typeface="David"/>
                <a:sym typeface="David"/>
              </a:endParaRPr>
            </a:p>
            <a:p>
              <a:pPr indent="-342900" lvl="0" marL="342900" marR="0" rtl="1" algn="r">
                <a:lnSpc>
                  <a:spcPct val="90000"/>
                </a:lnSpc>
                <a:spcBef>
                  <a:spcPts val="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בסיס תיאורטי</a:t>
              </a:r>
              <a:endParaRPr b="0" i="0" sz="2200" u="none" cap="none" strike="noStrike">
                <a:solidFill>
                  <a:schemeClr val="lt1"/>
                </a:solidFill>
                <a:latin typeface="David"/>
                <a:ea typeface="David"/>
                <a:cs typeface="David"/>
                <a:sym typeface="David"/>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הכרת הטכנולוגיה הקיימת</a:t>
              </a:r>
              <a:endParaRPr/>
            </a:p>
            <a:p>
              <a:pPr indent="0" lvl="0" marL="0" marR="0" rtl="1" algn="ctr">
                <a:lnSpc>
                  <a:spcPct val="90000"/>
                </a:lnSpc>
                <a:spcBef>
                  <a:spcPts val="600"/>
                </a:spcBef>
                <a:spcAft>
                  <a:spcPts val="0"/>
                </a:spcAft>
                <a:buClr>
                  <a:schemeClr val="dk1"/>
                </a:buClr>
                <a:buSzPts val="6000"/>
                <a:buFont typeface="Calibri"/>
                <a:buNone/>
              </a:pPr>
              <a:r>
                <a:rPr b="0" i="0" lang="iw-IL" sz="2200" u="none" cap="none" strike="noStrike">
                  <a:solidFill>
                    <a:schemeClr val="lt1"/>
                  </a:solidFill>
                  <a:latin typeface="David"/>
                  <a:ea typeface="David"/>
                  <a:cs typeface="David"/>
                  <a:sym typeface="David"/>
                </a:rPr>
                <a:t> </a:t>
              </a:r>
              <a:endParaRPr b="0" i="0" sz="2200" u="none" cap="none" strike="noStrike">
                <a:solidFill>
                  <a:schemeClr val="lt1"/>
                </a:solidFill>
                <a:latin typeface="David"/>
                <a:ea typeface="David"/>
                <a:cs typeface="David"/>
                <a:sym typeface="David"/>
              </a:endParaRPr>
            </a:p>
            <a:p>
              <a:pPr indent="0" lvl="0" marL="0" marR="0" rtl="1" algn="ctr">
                <a:lnSpc>
                  <a:spcPct val="90000"/>
                </a:lnSpc>
                <a:spcBef>
                  <a:spcPts val="0"/>
                </a:spcBef>
                <a:spcAft>
                  <a:spcPts val="0"/>
                </a:spcAft>
                <a:buClr>
                  <a:schemeClr val="dk1"/>
                </a:buClr>
                <a:buSzPts val="6000"/>
                <a:buFont typeface="Calibri"/>
                <a:buNone/>
              </a:pPr>
              <a:r>
                <a:t/>
              </a:r>
              <a:endParaRPr b="0" i="0" sz="2200" u="none" cap="none" strike="noStrike">
                <a:solidFill>
                  <a:schemeClr val="lt1"/>
                </a:solidFill>
                <a:latin typeface="David"/>
                <a:ea typeface="David"/>
                <a:cs typeface="David"/>
                <a:sym typeface="David"/>
              </a:endParaRPr>
            </a:p>
            <a:p>
              <a:pPr indent="0" lvl="0" marL="0" marR="0" rtl="1" algn="ctr">
                <a:lnSpc>
                  <a:spcPct val="90000"/>
                </a:lnSpc>
                <a:spcBef>
                  <a:spcPts val="0"/>
                </a:spcBef>
                <a:spcAft>
                  <a:spcPts val="0"/>
                </a:spcAft>
                <a:buClr>
                  <a:schemeClr val="dk1"/>
                </a:buClr>
                <a:buSzPts val="6000"/>
                <a:buFont typeface="Calibri"/>
                <a:buNone/>
              </a:pPr>
              <a:r>
                <a:t/>
              </a:r>
              <a:endParaRPr b="0" i="0" sz="2200" u="none" cap="none" strike="noStrike">
                <a:solidFill>
                  <a:schemeClr val="lt1"/>
                </a:solidFill>
                <a:latin typeface="David"/>
                <a:ea typeface="David"/>
                <a:cs typeface="David"/>
                <a:sym typeface="David"/>
              </a:endParaRPr>
            </a:p>
          </p:txBody>
        </p:sp>
        <p:sp>
          <p:nvSpPr>
            <p:cNvPr id="185" name="Google Shape;185;g2747362224f_0_0"/>
            <p:cNvSpPr/>
            <p:nvPr/>
          </p:nvSpPr>
          <p:spPr>
            <a:xfrm>
              <a:off x="3185136" y="2277202"/>
              <a:ext cx="1861488" cy="1982700"/>
            </a:xfrm>
            <a:prstGeom prst="roundRect">
              <a:avLst>
                <a:gd fmla="val 16667" name="adj"/>
              </a:avLst>
            </a:prstGeom>
            <a:noFill/>
            <a:ln cap="flat" cmpd="sng" w="57150">
              <a:solidFill>
                <a:srgbClr val="0070C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David"/>
                <a:ea typeface="David"/>
                <a:cs typeface="David"/>
                <a:sym typeface="David"/>
              </a:endParaRPr>
            </a:p>
          </p:txBody>
        </p:sp>
      </p:grpSp>
      <p:grpSp>
        <p:nvGrpSpPr>
          <p:cNvPr id="186" name="Google Shape;186;g2747362224f_0_0"/>
          <p:cNvGrpSpPr/>
          <p:nvPr/>
        </p:nvGrpSpPr>
        <p:grpSpPr>
          <a:xfrm>
            <a:off x="68933" y="2345081"/>
            <a:ext cx="2587745" cy="1980000"/>
            <a:chOff x="2688617" y="6582399"/>
            <a:chExt cx="2926609" cy="1718505"/>
          </a:xfrm>
        </p:grpSpPr>
        <p:sp>
          <p:nvSpPr>
            <p:cNvPr id="187" name="Google Shape;187;g2747362224f_0_0"/>
            <p:cNvSpPr txBox="1"/>
            <p:nvPr/>
          </p:nvSpPr>
          <p:spPr>
            <a:xfrm>
              <a:off x="2688617" y="6917323"/>
              <a:ext cx="2798906" cy="1073823"/>
            </a:xfrm>
            <a:prstGeom prst="rect">
              <a:avLst/>
            </a:prstGeom>
            <a:noFill/>
            <a:ln>
              <a:noFill/>
            </a:ln>
          </p:spPr>
          <p:txBody>
            <a:bodyPr anchorCtr="0" anchor="t" bIns="45700" lIns="91425" spcFirstLastPara="1" rIns="91425" wrap="square" tIns="45700">
              <a:spAutoFit/>
            </a:bodyPr>
            <a:lstStyle/>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השוואת הממצאים</a:t>
              </a:r>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הסקת מסקנות</a:t>
              </a:r>
              <a:endParaRPr/>
            </a:p>
            <a:p>
              <a:pPr indent="-342900" lvl="0" marL="342900" marR="0" rtl="1" algn="r">
                <a:lnSpc>
                  <a:spcPct val="90000"/>
                </a:lnSpc>
                <a:spcBef>
                  <a:spcPts val="600"/>
                </a:spcBef>
                <a:spcAft>
                  <a:spcPts val="0"/>
                </a:spcAft>
                <a:buClr>
                  <a:schemeClr val="lt1"/>
                </a:buClr>
                <a:buSzPts val="2200"/>
                <a:buFont typeface="Arial"/>
                <a:buChar char="•"/>
              </a:pPr>
              <a:r>
                <a:rPr b="0" i="0" lang="iw-IL" sz="2200" u="none" cap="none" strike="noStrike">
                  <a:solidFill>
                    <a:schemeClr val="lt1"/>
                  </a:solidFill>
                  <a:latin typeface="David"/>
                  <a:ea typeface="David"/>
                  <a:cs typeface="David"/>
                  <a:sym typeface="David"/>
                </a:rPr>
                <a:t>סיכום</a:t>
              </a:r>
              <a:endParaRPr b="0" i="0" sz="2200" u="none" cap="none" strike="noStrike">
                <a:solidFill>
                  <a:schemeClr val="lt1"/>
                </a:solidFill>
                <a:latin typeface="David"/>
                <a:ea typeface="David"/>
                <a:cs typeface="David"/>
                <a:sym typeface="David"/>
              </a:endParaRPr>
            </a:p>
          </p:txBody>
        </p:sp>
        <p:sp>
          <p:nvSpPr>
            <p:cNvPr id="188" name="Google Shape;188;g2747362224f_0_0"/>
            <p:cNvSpPr/>
            <p:nvPr/>
          </p:nvSpPr>
          <p:spPr>
            <a:xfrm>
              <a:off x="2707845" y="6582399"/>
              <a:ext cx="2907381" cy="1718505"/>
            </a:xfrm>
            <a:prstGeom prst="roundRect">
              <a:avLst>
                <a:gd fmla="val 16667" name="adj"/>
              </a:avLst>
            </a:prstGeom>
            <a:noFill/>
            <a:ln cap="flat" cmpd="sng" w="57150">
              <a:solidFill>
                <a:srgbClr val="0070C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6"/>
                </a:solidFill>
                <a:latin typeface="David"/>
                <a:ea typeface="David"/>
                <a:cs typeface="David"/>
                <a:sym typeface="David"/>
              </a:endParaRPr>
            </a:p>
          </p:txBody>
        </p:sp>
      </p:grpSp>
      <p:sp>
        <p:nvSpPr>
          <p:cNvPr id="189" name="Google Shape;189;g2747362224f_0_0"/>
          <p:cNvSpPr txBox="1"/>
          <p:nvPr/>
        </p:nvSpPr>
        <p:spPr>
          <a:xfrm>
            <a:off x="267218" y="2316117"/>
            <a:ext cx="2078258" cy="405496"/>
          </a:xfrm>
          <a:prstGeom prst="rect">
            <a:avLst/>
          </a:prstGeom>
          <a:noFill/>
          <a:ln>
            <a:noFill/>
          </a:ln>
        </p:spPr>
        <p:txBody>
          <a:bodyPr anchorCtr="0" anchor="t" bIns="45700" lIns="91425" spcFirstLastPara="1" rIns="91425" wrap="square" tIns="45700">
            <a:spAutoFit/>
          </a:bodyPr>
          <a:lstStyle/>
          <a:p>
            <a:pPr indent="0" lvl="0" marL="0" marR="0" rtl="1" algn="ctr">
              <a:lnSpc>
                <a:spcPct val="90000"/>
              </a:lnSpc>
              <a:spcBef>
                <a:spcPts val="0"/>
              </a:spcBef>
              <a:spcAft>
                <a:spcPts val="0"/>
              </a:spcAft>
              <a:buNone/>
            </a:pPr>
            <a:r>
              <a:rPr b="0" i="0" lang="iw-IL" sz="2200" u="none" cap="none" strike="noStrike">
                <a:solidFill>
                  <a:schemeClr val="lt1"/>
                </a:solidFill>
                <a:latin typeface="David"/>
                <a:ea typeface="David"/>
                <a:cs typeface="David"/>
                <a:sym typeface="David"/>
              </a:rPr>
              <a:t>השוואה ומסקנות</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4" name="Shape 194"/>
        <p:cNvGrpSpPr/>
        <p:nvPr/>
      </p:nvGrpSpPr>
      <p:grpSpPr>
        <a:xfrm>
          <a:off x="0" y="0"/>
          <a:ext cx="0" cy="0"/>
          <a:chOff x="0" y="0"/>
          <a:chExt cx="0" cy="0"/>
        </a:xfrm>
      </p:grpSpPr>
      <p:sp>
        <p:nvSpPr>
          <p:cNvPr id="195" name="Google Shape;195;p8"/>
          <p:cNvSpPr txBox="1"/>
          <p:nvPr>
            <p:ph idx="12" type="sldNum"/>
          </p:nvPr>
        </p:nvSpPr>
        <p:spPr>
          <a:xfrm>
            <a:off x="9448800" y="6492875"/>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chemeClr val="lt1"/>
              </a:buClr>
              <a:buSzPts val="1200"/>
              <a:buFont typeface="David"/>
              <a:buNone/>
            </a:pPr>
            <a:fld id="{00000000-1234-1234-1234-123412341234}" type="slidenum">
              <a:rPr lang="iw-IL" sz="1200">
                <a:solidFill>
                  <a:schemeClr val="lt1"/>
                </a:solidFill>
                <a:latin typeface="David"/>
                <a:ea typeface="David"/>
                <a:cs typeface="David"/>
                <a:sym typeface="David"/>
              </a:rPr>
              <a:t>‹#›</a:t>
            </a:fld>
            <a:endParaRPr sz="1200">
              <a:solidFill>
                <a:schemeClr val="lt1"/>
              </a:solidFill>
              <a:latin typeface="David"/>
              <a:ea typeface="David"/>
              <a:cs typeface="David"/>
              <a:sym typeface="David"/>
            </a:endParaRPr>
          </a:p>
        </p:txBody>
      </p:sp>
      <p:sp>
        <p:nvSpPr>
          <p:cNvPr id="196" name="Google Shape;196;p8"/>
          <p:cNvSpPr txBox="1"/>
          <p:nvPr>
            <p:ph type="ctrTitle"/>
          </p:nvPr>
        </p:nvSpPr>
        <p:spPr>
          <a:xfrm>
            <a:off x="4655563" y="-930917"/>
            <a:ext cx="2880873" cy="2387918"/>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David"/>
              <a:buNone/>
            </a:pPr>
            <a:r>
              <a:rPr lang="iw-IL" sz="4400">
                <a:latin typeface="David"/>
                <a:ea typeface="David"/>
                <a:cs typeface="David"/>
                <a:sym typeface="David"/>
              </a:rPr>
              <a:t>עקרון</a:t>
            </a:r>
            <a:r>
              <a:rPr lang="iw-IL" sz="4000">
                <a:latin typeface="David"/>
                <a:ea typeface="David"/>
                <a:cs typeface="David"/>
                <a:sym typeface="David"/>
              </a:rPr>
              <a:t> הפעולה</a:t>
            </a:r>
            <a:br>
              <a:rPr lang="iw-IL" sz="4000">
                <a:latin typeface="David"/>
                <a:ea typeface="David"/>
                <a:cs typeface="David"/>
                <a:sym typeface="David"/>
              </a:rPr>
            </a:br>
            <a:endParaRPr sz="4000">
              <a:latin typeface="David"/>
              <a:ea typeface="David"/>
              <a:cs typeface="David"/>
              <a:sym typeface="David"/>
            </a:endParaRPr>
          </a:p>
        </p:txBody>
      </p:sp>
      <p:sp>
        <p:nvSpPr>
          <p:cNvPr id="197" name="Google Shape;197;p8"/>
          <p:cNvSpPr txBox="1"/>
          <p:nvPr/>
        </p:nvSpPr>
        <p:spPr>
          <a:xfrm>
            <a:off x="3730454" y="3193654"/>
            <a:ext cx="6400800" cy="1096710"/>
          </a:xfrm>
          <a:prstGeom prst="rect">
            <a:avLst/>
          </a:pr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iw-IL" sz="1800" u="none" cap="none" strike="noStrike">
                <a:latin typeface="Century Gothic"/>
                <a:ea typeface="Century Gothic"/>
                <a:cs typeface="Century Gothic"/>
                <a:sym typeface="Century Gothic"/>
              </a:rPr>
              <a:t> </a:t>
            </a:r>
            <a:endParaRPr/>
          </a:p>
        </p:txBody>
      </p:sp>
      <p:grpSp>
        <p:nvGrpSpPr>
          <p:cNvPr id="198" name="Google Shape;198;p8"/>
          <p:cNvGrpSpPr/>
          <p:nvPr/>
        </p:nvGrpSpPr>
        <p:grpSpPr>
          <a:xfrm>
            <a:off x="8725134" y="1441422"/>
            <a:ext cx="3704832" cy="3331675"/>
            <a:chOff x="8607153" y="828014"/>
            <a:chExt cx="3704832" cy="3331675"/>
          </a:xfrm>
        </p:grpSpPr>
        <p:sp>
          <p:nvSpPr>
            <p:cNvPr id="199" name="Google Shape;199;p8"/>
            <p:cNvSpPr txBox="1"/>
            <p:nvPr/>
          </p:nvSpPr>
          <p:spPr>
            <a:xfrm>
              <a:off x="8670858" y="828014"/>
              <a:ext cx="3262936" cy="610842"/>
            </a:xfrm>
            <a:prstGeom prst="rect">
              <a:avLst/>
            </a:prstGeom>
            <a:noFill/>
            <a:ln>
              <a:noFill/>
            </a:ln>
          </p:spPr>
          <p:txBody>
            <a:bodyPr anchorCtr="0" anchor="t" bIns="45700" lIns="91425" spcFirstLastPara="1" rIns="91425" wrap="square" tIns="45700">
              <a:noAutofit/>
            </a:bodyPr>
            <a:lstStyle/>
            <a:p>
              <a:pPr indent="0" lvl="0" marL="0" marR="0" rtl="1" algn="ctr">
                <a:lnSpc>
                  <a:spcPct val="90000"/>
                </a:lnSpc>
                <a:spcBef>
                  <a:spcPts val="0"/>
                </a:spcBef>
                <a:spcAft>
                  <a:spcPts val="0"/>
                </a:spcAft>
                <a:buClr>
                  <a:schemeClr val="dk1"/>
                </a:buClr>
                <a:buSzPts val="2400"/>
                <a:buFont typeface="Arial"/>
                <a:buNone/>
              </a:pPr>
              <a:r>
                <a:rPr b="0" i="0" lang="iw-IL" sz="2400" u="sng" cap="none" strike="noStrike">
                  <a:solidFill>
                    <a:schemeClr val="lt1"/>
                  </a:solidFill>
                  <a:latin typeface="David"/>
                  <a:ea typeface="David"/>
                  <a:cs typeface="David"/>
                  <a:sym typeface="David"/>
                </a:rPr>
                <a:t>אפקט קר</a:t>
              </a:r>
              <a:r>
                <a:rPr lang="iw-IL" sz="2400" u="sng">
                  <a:solidFill>
                    <a:schemeClr val="lt1"/>
                  </a:solidFill>
                  <a:latin typeface="David"/>
                  <a:ea typeface="David"/>
                  <a:cs typeface="David"/>
                  <a:sym typeface="David"/>
                </a:rPr>
                <a:t>Kerr effect  - </a:t>
              </a:r>
              <a:r>
                <a:rPr b="0" i="0" lang="iw-IL" sz="2400" u="sng" cap="none" strike="noStrike">
                  <a:solidFill>
                    <a:schemeClr val="lt1"/>
                  </a:solidFill>
                  <a:latin typeface="David"/>
                  <a:ea typeface="David"/>
                  <a:cs typeface="David"/>
                  <a:sym typeface="David"/>
                </a:rPr>
                <a:t> :</a:t>
              </a:r>
              <a:endParaRPr b="0" i="0" sz="2400" u="none" cap="none" strike="noStrike">
                <a:solidFill>
                  <a:schemeClr val="lt1"/>
                </a:solidFill>
                <a:latin typeface="David"/>
                <a:ea typeface="David"/>
                <a:cs typeface="David"/>
                <a:sym typeface="David"/>
              </a:endParaRPr>
            </a:p>
          </p:txBody>
        </p:sp>
        <p:sp>
          <p:nvSpPr>
            <p:cNvPr id="200" name="Google Shape;200;p8"/>
            <p:cNvSpPr txBox="1"/>
            <p:nvPr/>
          </p:nvSpPr>
          <p:spPr>
            <a:xfrm>
              <a:off x="8607153" y="3654789"/>
              <a:ext cx="3657689" cy="504900"/>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chemeClr val="dk1"/>
                </a:buClr>
                <a:buSzPts val="1800"/>
                <a:buFont typeface="Arial"/>
                <a:buNone/>
              </a:pPr>
              <a:r>
                <a:rPr b="0" i="0" lang="iw-IL" sz="1800" u="none" cap="none" strike="noStrike">
                  <a:solidFill>
                    <a:schemeClr val="accent6"/>
                  </a:solidFill>
                  <a:latin typeface="David"/>
                  <a:ea typeface="David"/>
                  <a:cs typeface="David"/>
                  <a:sym typeface="David"/>
                </a:rPr>
                <a:t>השפעת אפקט קר על מקדם השבירה</a:t>
              </a:r>
              <a:endParaRPr b="0" i="0" sz="1800" u="none" cap="none" strike="noStrike">
                <a:solidFill>
                  <a:schemeClr val="accent6"/>
                </a:solidFill>
                <a:latin typeface="David"/>
                <a:ea typeface="David"/>
                <a:cs typeface="David"/>
                <a:sym typeface="David"/>
              </a:endParaRPr>
            </a:p>
          </p:txBody>
        </p:sp>
        <p:sp>
          <p:nvSpPr>
            <p:cNvPr id="201" name="Google Shape;201;p8"/>
            <p:cNvSpPr txBox="1"/>
            <p:nvPr/>
          </p:nvSpPr>
          <p:spPr>
            <a:xfrm>
              <a:off x="9043639" y="1438856"/>
              <a:ext cx="2917064" cy="923289"/>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1800"/>
                <a:buFont typeface="Arial"/>
                <a:buNone/>
              </a:pPr>
              <a:r>
                <a:rPr b="0" i="0" lang="iw-IL" sz="1800" u="none" cap="none" strike="noStrike">
                  <a:solidFill>
                    <a:schemeClr val="lt1"/>
                  </a:solidFill>
                  <a:latin typeface="David"/>
                  <a:ea typeface="David"/>
                  <a:cs typeface="David"/>
                  <a:sym typeface="David"/>
                </a:rPr>
                <a:t>תופעה לא לינארית מסדר שני, הנצפית בחומרים אופטיים לא לינאריים.</a:t>
              </a:r>
              <a:endParaRPr sz="1800">
                <a:solidFill>
                  <a:schemeClr val="lt1"/>
                </a:solidFill>
                <a:latin typeface="David"/>
                <a:ea typeface="David"/>
                <a:cs typeface="David"/>
                <a:sym typeface="David"/>
              </a:endParaRPr>
            </a:p>
          </p:txBody>
        </p:sp>
        <p:sp>
          <p:nvSpPr>
            <p:cNvPr id="202" name="Google Shape;202;p8"/>
            <p:cNvSpPr txBox="1"/>
            <p:nvPr/>
          </p:nvSpPr>
          <p:spPr>
            <a:xfrm>
              <a:off x="9252695" y="2900615"/>
              <a:ext cx="2366606" cy="369332"/>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iw-IL" sz="1800">
                  <a:latin typeface="Century Gothic"/>
                  <a:ea typeface="Century Gothic"/>
                  <a:cs typeface="Century Gothic"/>
                  <a:sym typeface="Century Gothic"/>
                </a:rPr>
                <a:t> </a:t>
              </a:r>
              <a:endParaRPr/>
            </a:p>
          </p:txBody>
        </p:sp>
        <p:sp>
          <p:nvSpPr>
            <p:cNvPr id="203" name="Google Shape;203;p8"/>
            <p:cNvSpPr txBox="1"/>
            <p:nvPr/>
          </p:nvSpPr>
          <p:spPr>
            <a:xfrm>
              <a:off x="11555603" y="2848621"/>
              <a:ext cx="7563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iw-IL" sz="1800">
                  <a:solidFill>
                    <a:schemeClr val="lt1"/>
                  </a:solidFill>
                  <a:latin typeface="David"/>
                  <a:ea typeface="David"/>
                  <a:cs typeface="David"/>
                  <a:sym typeface="David"/>
                </a:rPr>
                <a:t>(1)</a:t>
              </a:r>
              <a:endParaRPr sz="1800">
                <a:solidFill>
                  <a:schemeClr val="lt1"/>
                </a:solidFill>
                <a:latin typeface="David"/>
                <a:ea typeface="David"/>
                <a:cs typeface="David"/>
                <a:sym typeface="David"/>
              </a:endParaRPr>
            </a:p>
          </p:txBody>
        </p:sp>
      </p:grpSp>
      <p:grpSp>
        <p:nvGrpSpPr>
          <p:cNvPr id="204" name="Google Shape;204;p8"/>
          <p:cNvGrpSpPr/>
          <p:nvPr/>
        </p:nvGrpSpPr>
        <p:grpSpPr>
          <a:xfrm>
            <a:off x="4527599" y="1395586"/>
            <a:ext cx="4664338" cy="3197588"/>
            <a:chOff x="4284078" y="1270347"/>
            <a:chExt cx="4664338" cy="3197588"/>
          </a:xfrm>
        </p:grpSpPr>
        <p:sp>
          <p:nvSpPr>
            <p:cNvPr id="205" name="Google Shape;205;p8"/>
            <p:cNvSpPr txBox="1"/>
            <p:nvPr/>
          </p:nvSpPr>
          <p:spPr>
            <a:xfrm>
              <a:off x="4284078" y="1270347"/>
              <a:ext cx="4590278" cy="451003"/>
            </a:xfrm>
            <a:prstGeom prst="rect">
              <a:avLst/>
            </a:prstGeom>
            <a:noFill/>
            <a:ln>
              <a:noFill/>
            </a:ln>
          </p:spPr>
          <p:txBody>
            <a:bodyPr anchorCtr="0" anchor="t" bIns="45700" lIns="91425" spcFirstLastPara="1" rIns="91425" wrap="square" tIns="45700">
              <a:noAutofit/>
            </a:bodyPr>
            <a:lstStyle/>
            <a:p>
              <a:pPr indent="0" lvl="0" marL="0" marR="0" rtl="1" algn="ctr">
                <a:lnSpc>
                  <a:spcPct val="90000"/>
                </a:lnSpc>
                <a:spcBef>
                  <a:spcPts val="0"/>
                </a:spcBef>
                <a:spcAft>
                  <a:spcPts val="0"/>
                </a:spcAft>
                <a:buClr>
                  <a:schemeClr val="dk1"/>
                </a:buClr>
                <a:buSzPts val="2400"/>
                <a:buFont typeface="Arial"/>
                <a:buNone/>
              </a:pPr>
              <a:r>
                <a:rPr b="0" i="0" lang="iw-IL" sz="2400" u="sng" cap="none" strike="noStrike">
                  <a:solidFill>
                    <a:schemeClr val="lt1"/>
                  </a:solidFill>
                  <a:latin typeface="David"/>
                  <a:ea typeface="David"/>
                  <a:cs typeface="David"/>
                  <a:sym typeface="David"/>
                </a:rPr>
                <a:t>נפיצה אופטית:</a:t>
              </a:r>
              <a:r>
                <a:rPr lang="iw-IL" sz="2400" u="sng">
                  <a:solidFill>
                    <a:schemeClr val="lt1"/>
                  </a:solidFill>
                  <a:latin typeface="David"/>
                  <a:ea typeface="David"/>
                  <a:cs typeface="David"/>
                  <a:sym typeface="David"/>
                </a:rPr>
                <a:t>Dispersion</a:t>
              </a:r>
              <a:r>
                <a:rPr b="0" i="0" lang="iw-IL" sz="2400" u="sng" cap="none" strike="noStrike">
                  <a:solidFill>
                    <a:schemeClr val="lt1"/>
                  </a:solidFill>
                  <a:latin typeface="David"/>
                  <a:ea typeface="David"/>
                  <a:cs typeface="David"/>
                  <a:sym typeface="David"/>
                </a:rPr>
                <a:t> - </a:t>
              </a:r>
              <a:endParaRPr b="0" i="0" sz="2400" u="none" cap="none" strike="noStrike">
                <a:solidFill>
                  <a:schemeClr val="lt1"/>
                </a:solidFill>
                <a:latin typeface="David"/>
                <a:ea typeface="David"/>
                <a:cs typeface="David"/>
                <a:sym typeface="David"/>
              </a:endParaRPr>
            </a:p>
          </p:txBody>
        </p:sp>
        <p:sp>
          <p:nvSpPr>
            <p:cNvPr id="206" name="Google Shape;206;p8"/>
            <p:cNvSpPr txBox="1"/>
            <p:nvPr/>
          </p:nvSpPr>
          <p:spPr>
            <a:xfrm>
              <a:off x="4607260" y="1824562"/>
              <a:ext cx="3962966" cy="1200288"/>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1800"/>
                <a:buFont typeface="Arial"/>
                <a:buNone/>
              </a:pPr>
              <a:r>
                <a:rPr b="0" i="0" lang="iw-IL" sz="1800" u="none" cap="none" strike="noStrike">
                  <a:solidFill>
                    <a:schemeClr val="lt1"/>
                  </a:solidFill>
                  <a:latin typeface="David"/>
                  <a:ea typeface="David"/>
                  <a:cs typeface="David"/>
                  <a:sym typeface="David"/>
                </a:rPr>
                <a:t>תופעה שבה אורכי גל שונים של אור מתפשטים במהירויות שונות דרך התווך, וגורמים להפרדה או התפשוט של האור לצבעים המרכיבים אותו. </a:t>
              </a:r>
              <a:endParaRPr b="0" i="0" sz="2800" u="none" cap="none" strike="noStrike">
                <a:solidFill>
                  <a:schemeClr val="lt1"/>
                </a:solidFill>
                <a:latin typeface="David"/>
                <a:ea typeface="David"/>
                <a:cs typeface="David"/>
                <a:sym typeface="David"/>
              </a:endParaRPr>
            </a:p>
          </p:txBody>
        </p:sp>
        <p:sp>
          <p:nvSpPr>
            <p:cNvPr id="207" name="Google Shape;207;p8"/>
            <p:cNvSpPr txBox="1"/>
            <p:nvPr/>
          </p:nvSpPr>
          <p:spPr>
            <a:xfrm>
              <a:off x="5216666" y="4111906"/>
              <a:ext cx="3657690" cy="356029"/>
            </a:xfrm>
            <a:prstGeom prst="rect">
              <a:avLst/>
            </a:prstGeom>
            <a:noFill/>
            <a:ln>
              <a:noFill/>
            </a:ln>
          </p:spPr>
          <p:txBody>
            <a:bodyPr anchorCtr="0" anchor="t" bIns="45700" lIns="91425" spcFirstLastPara="1" rIns="91425" wrap="square" tIns="45700">
              <a:noAutofit/>
            </a:bodyPr>
            <a:lstStyle/>
            <a:p>
              <a:pPr indent="0" lvl="0" marL="0" marR="0" rtl="1" algn="ctr">
                <a:lnSpc>
                  <a:spcPct val="90000"/>
                </a:lnSpc>
                <a:spcBef>
                  <a:spcPts val="0"/>
                </a:spcBef>
                <a:spcAft>
                  <a:spcPts val="0"/>
                </a:spcAft>
                <a:buClr>
                  <a:schemeClr val="dk1"/>
                </a:buClr>
                <a:buSzPts val="1800"/>
                <a:buFont typeface="Arial"/>
                <a:buNone/>
              </a:pPr>
              <a:r>
                <a:rPr b="0" i="0" lang="iw-IL" sz="1800">
                  <a:solidFill>
                    <a:schemeClr val="accent6"/>
                  </a:solidFill>
                  <a:latin typeface="David"/>
                  <a:ea typeface="David"/>
                  <a:cs typeface="David"/>
                  <a:sym typeface="David"/>
                </a:rPr>
                <a:t>נפיצת האור בתווך</a:t>
              </a:r>
              <a:endParaRPr b="0" i="0" sz="1800" u="none" cap="none" strike="noStrike">
                <a:solidFill>
                  <a:schemeClr val="accent6"/>
                </a:solidFill>
                <a:latin typeface="David"/>
                <a:ea typeface="David"/>
                <a:cs typeface="David"/>
                <a:sym typeface="David"/>
              </a:endParaRPr>
            </a:p>
          </p:txBody>
        </p:sp>
        <p:sp>
          <p:nvSpPr>
            <p:cNvPr id="208" name="Google Shape;208;p8"/>
            <p:cNvSpPr txBox="1"/>
            <p:nvPr/>
          </p:nvSpPr>
          <p:spPr>
            <a:xfrm>
              <a:off x="8192034" y="3251546"/>
              <a:ext cx="7563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iw-IL" sz="1800">
                  <a:solidFill>
                    <a:schemeClr val="lt1"/>
                  </a:solidFill>
                  <a:latin typeface="David"/>
                  <a:ea typeface="David"/>
                  <a:cs typeface="David"/>
                  <a:sym typeface="David"/>
                </a:rPr>
                <a:t>(2)</a:t>
              </a:r>
              <a:endParaRPr sz="1800">
                <a:solidFill>
                  <a:schemeClr val="lt1"/>
                </a:solidFill>
                <a:latin typeface="David"/>
                <a:ea typeface="David"/>
                <a:cs typeface="David"/>
                <a:sym typeface="David"/>
              </a:endParaRPr>
            </a:p>
          </p:txBody>
        </p:sp>
      </p:grpSp>
      <p:sp>
        <p:nvSpPr>
          <p:cNvPr id="209" name="Google Shape;209;p8"/>
          <p:cNvSpPr txBox="1"/>
          <p:nvPr/>
        </p:nvSpPr>
        <p:spPr>
          <a:xfrm>
            <a:off x="4603514" y="3354520"/>
            <a:ext cx="7563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iw-IL" sz="1800">
                <a:solidFill>
                  <a:schemeClr val="lt1"/>
                </a:solidFill>
                <a:latin typeface="David"/>
                <a:ea typeface="David"/>
                <a:cs typeface="David"/>
                <a:sym typeface="David"/>
              </a:rPr>
              <a:t>(3)</a:t>
            </a:r>
            <a:endParaRPr sz="1800">
              <a:solidFill>
                <a:schemeClr val="lt1"/>
              </a:solidFill>
              <a:latin typeface="David"/>
              <a:ea typeface="David"/>
              <a:cs typeface="David"/>
              <a:sym typeface="David"/>
            </a:endParaRPr>
          </a:p>
        </p:txBody>
      </p:sp>
      <p:grpSp>
        <p:nvGrpSpPr>
          <p:cNvPr id="210" name="Google Shape;210;p8"/>
          <p:cNvGrpSpPr/>
          <p:nvPr/>
        </p:nvGrpSpPr>
        <p:grpSpPr>
          <a:xfrm>
            <a:off x="147205" y="1408840"/>
            <a:ext cx="4612055" cy="3257611"/>
            <a:chOff x="560563" y="1389553"/>
            <a:chExt cx="4612055" cy="3257611"/>
          </a:xfrm>
        </p:grpSpPr>
        <p:sp>
          <p:nvSpPr>
            <p:cNvPr id="211" name="Google Shape;211;p8"/>
            <p:cNvSpPr txBox="1"/>
            <p:nvPr/>
          </p:nvSpPr>
          <p:spPr>
            <a:xfrm>
              <a:off x="2265018" y="1389553"/>
              <a:ext cx="2751854" cy="401700"/>
            </a:xfrm>
            <a:prstGeom prst="rect">
              <a:avLst/>
            </a:prstGeom>
            <a:noFill/>
            <a:ln>
              <a:noFill/>
            </a:ln>
          </p:spPr>
          <p:txBody>
            <a:bodyPr anchorCtr="0" anchor="t" bIns="45700" lIns="91425" spcFirstLastPara="1" rIns="91425" wrap="square" tIns="45700">
              <a:normAutofit lnSpcReduction="10000"/>
            </a:bodyPr>
            <a:lstStyle/>
            <a:p>
              <a:pPr indent="0" lvl="0" marL="0" marR="0" rtl="1" algn="ctr">
                <a:lnSpc>
                  <a:spcPct val="90000"/>
                </a:lnSpc>
                <a:spcBef>
                  <a:spcPts val="0"/>
                </a:spcBef>
                <a:spcAft>
                  <a:spcPts val="0"/>
                </a:spcAft>
                <a:buClr>
                  <a:schemeClr val="dk1"/>
                </a:buClr>
                <a:buSzPts val="2400"/>
                <a:buFont typeface="Arial"/>
                <a:buNone/>
              </a:pPr>
              <a:r>
                <a:rPr b="0" i="0" lang="iw-IL" sz="2400" u="sng" cap="none" strike="noStrike">
                  <a:solidFill>
                    <a:schemeClr val="lt1"/>
                  </a:solidFill>
                  <a:latin typeface="David"/>
                  <a:ea typeface="David"/>
                  <a:cs typeface="David"/>
                  <a:sym typeface="David"/>
                </a:rPr>
                <a:t>סוליטון:Soliton - </a:t>
              </a:r>
              <a:endParaRPr b="0" i="0" sz="2400" u="sng" cap="none" strike="noStrike">
                <a:solidFill>
                  <a:schemeClr val="lt1"/>
                </a:solidFill>
                <a:latin typeface="David"/>
                <a:ea typeface="David"/>
                <a:cs typeface="David"/>
                <a:sym typeface="David"/>
              </a:endParaRPr>
            </a:p>
          </p:txBody>
        </p:sp>
        <p:sp>
          <p:nvSpPr>
            <p:cNvPr id="212" name="Google Shape;212;p8"/>
            <p:cNvSpPr txBox="1"/>
            <p:nvPr/>
          </p:nvSpPr>
          <p:spPr>
            <a:xfrm>
              <a:off x="1145198" y="1887685"/>
              <a:ext cx="3672645" cy="646290"/>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1800"/>
                <a:buFont typeface="Arial"/>
                <a:buNone/>
              </a:pPr>
              <a:r>
                <a:rPr b="0" i="0" lang="iw-IL" sz="1800" u="none" cap="none" strike="noStrike">
                  <a:solidFill>
                    <a:schemeClr val="lt1"/>
                  </a:solidFill>
                  <a:latin typeface="David"/>
                  <a:ea typeface="David"/>
                  <a:cs typeface="David"/>
                  <a:sym typeface="David"/>
                </a:rPr>
                <a:t>סט גלים המשמרים את האמפליטודה וצורתם כשמתקדמים במהירות קבועה.</a:t>
              </a:r>
              <a:endParaRPr b="0" i="0" sz="1800" u="none" cap="none" strike="noStrike">
                <a:solidFill>
                  <a:schemeClr val="lt1"/>
                </a:solidFill>
                <a:latin typeface="David"/>
                <a:ea typeface="David"/>
                <a:cs typeface="David"/>
                <a:sym typeface="David"/>
              </a:endParaRPr>
            </a:p>
          </p:txBody>
        </p:sp>
        <p:sp>
          <p:nvSpPr>
            <p:cNvPr id="213" name="Google Shape;213;p8"/>
            <p:cNvSpPr txBox="1"/>
            <p:nvPr/>
          </p:nvSpPr>
          <p:spPr>
            <a:xfrm>
              <a:off x="3486868" y="4245464"/>
              <a:ext cx="1483500" cy="401700"/>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1800"/>
                <a:buFont typeface="Arial"/>
                <a:buNone/>
              </a:pPr>
              <a:r>
                <a:rPr b="0" i="0" lang="iw-IL" sz="1800" u="none" cap="none" strike="noStrike">
                  <a:solidFill>
                    <a:schemeClr val="accent6"/>
                  </a:solidFill>
                  <a:latin typeface="David"/>
                  <a:ea typeface="David"/>
                  <a:cs typeface="David"/>
                  <a:sym typeface="David"/>
                </a:rPr>
                <a:t>עוצמת הפולס</a:t>
              </a:r>
              <a:endParaRPr b="0" i="0" sz="1800" u="none" cap="none" strike="noStrike">
                <a:solidFill>
                  <a:schemeClr val="accent6"/>
                </a:solidFill>
                <a:latin typeface="David"/>
                <a:ea typeface="David"/>
                <a:cs typeface="David"/>
                <a:sym typeface="David"/>
              </a:endParaRPr>
            </a:p>
          </p:txBody>
        </p:sp>
        <p:sp>
          <p:nvSpPr>
            <p:cNvPr id="214" name="Google Shape;214;p8"/>
            <p:cNvSpPr txBox="1"/>
            <p:nvPr/>
          </p:nvSpPr>
          <p:spPr>
            <a:xfrm>
              <a:off x="813542" y="4237368"/>
              <a:ext cx="2240158" cy="317007"/>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chemeClr val="dk1"/>
                </a:buClr>
                <a:buSzPts val="1800"/>
                <a:buFont typeface="Arial"/>
                <a:buNone/>
              </a:pPr>
              <a:r>
                <a:rPr b="0" i="0" lang="iw-IL" sz="1800" u="none" cap="none" strike="noStrike">
                  <a:solidFill>
                    <a:schemeClr val="accent6"/>
                  </a:solidFill>
                  <a:latin typeface="David"/>
                  <a:ea typeface="David"/>
                  <a:cs typeface="David"/>
                  <a:sym typeface="David"/>
                </a:rPr>
                <a:t>מחזור הסוליטון</a:t>
              </a:r>
              <a:endParaRPr b="0" i="0" sz="1800" u="none" cap="none" strike="noStrike">
                <a:solidFill>
                  <a:schemeClr val="accent6"/>
                </a:solidFill>
                <a:latin typeface="David"/>
                <a:ea typeface="David"/>
                <a:cs typeface="David"/>
                <a:sym typeface="David"/>
              </a:endParaRPr>
            </a:p>
          </p:txBody>
        </p:sp>
        <p:sp>
          <p:nvSpPr>
            <p:cNvPr id="215" name="Google Shape;215;p8"/>
            <p:cNvSpPr txBox="1"/>
            <p:nvPr/>
          </p:nvSpPr>
          <p:spPr>
            <a:xfrm>
              <a:off x="3202477" y="3346219"/>
              <a:ext cx="1970141" cy="659796"/>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iw-IL" sz="1800">
                  <a:latin typeface="Century Gothic"/>
                  <a:ea typeface="Century Gothic"/>
                  <a:cs typeface="Century Gothic"/>
                  <a:sym typeface="Century Gothic"/>
                </a:rPr>
                <a:t> </a:t>
              </a:r>
              <a:endParaRPr/>
            </a:p>
          </p:txBody>
        </p:sp>
        <p:sp>
          <p:nvSpPr>
            <p:cNvPr id="216" name="Google Shape;216;p8"/>
            <p:cNvSpPr txBox="1"/>
            <p:nvPr/>
          </p:nvSpPr>
          <p:spPr>
            <a:xfrm>
              <a:off x="560563" y="3228943"/>
              <a:ext cx="2430957" cy="777072"/>
            </a:xfrm>
            <a:prstGeom prst="rect">
              <a:avLst/>
            </a:prstGeom>
            <a:blipFill rotWithShape="1">
              <a:blip r:embed="rId6">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iw-IL" sz="1800">
                  <a:latin typeface="Century Gothic"/>
                  <a:ea typeface="Century Gothic"/>
                  <a:cs typeface="Century Gothic"/>
                  <a:sym typeface="Century Gothic"/>
                </a:rPr>
                <a:t> </a:t>
              </a:r>
              <a:endParaRPr/>
            </a:p>
          </p:txBody>
        </p:sp>
        <p:sp>
          <p:nvSpPr>
            <p:cNvPr id="217" name="Google Shape;217;p8"/>
            <p:cNvSpPr txBox="1"/>
            <p:nvPr/>
          </p:nvSpPr>
          <p:spPr>
            <a:xfrm>
              <a:off x="2824286" y="3302276"/>
              <a:ext cx="7563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iw-IL" sz="1800">
                  <a:solidFill>
                    <a:schemeClr val="lt1"/>
                  </a:solidFill>
                  <a:latin typeface="David"/>
                  <a:ea typeface="David"/>
                  <a:cs typeface="David"/>
                  <a:sym typeface="David"/>
                </a:rPr>
                <a:t>(4)</a:t>
              </a:r>
              <a:endParaRPr sz="1800">
                <a:solidFill>
                  <a:schemeClr val="lt1"/>
                </a:solidFill>
                <a:latin typeface="David"/>
                <a:ea typeface="David"/>
                <a:cs typeface="David"/>
                <a:sym typeface="David"/>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4"/>
          <p:cNvSpPr/>
          <p:nvPr/>
        </p:nvSpPr>
        <p:spPr>
          <a:xfrm>
            <a:off x="-52087" y="-91440"/>
            <a:ext cx="12244087" cy="1485900"/>
          </a:xfrm>
          <a:prstGeom prst="rect">
            <a:avLst/>
          </a:prstGeom>
          <a:solidFill>
            <a:schemeClr val="dk1"/>
          </a:solid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pic>
        <p:nvPicPr>
          <p:cNvPr id="224" name="Google Shape;224;p4"/>
          <p:cNvPicPr preferRelativeResize="0"/>
          <p:nvPr/>
        </p:nvPicPr>
        <p:blipFill rotWithShape="1">
          <a:blip r:embed="rId3">
            <a:alphaModFix/>
          </a:blip>
          <a:srcRect b="0" l="0" r="0" t="0"/>
          <a:stretch/>
        </p:blipFill>
        <p:spPr>
          <a:xfrm>
            <a:off x="-52087" y="708659"/>
            <a:ext cx="12355975" cy="6156089"/>
          </a:xfrm>
          <a:prstGeom prst="rect">
            <a:avLst/>
          </a:prstGeom>
          <a:noFill/>
          <a:ln>
            <a:noFill/>
          </a:ln>
        </p:spPr>
      </p:pic>
      <p:sp>
        <p:nvSpPr>
          <p:cNvPr id="225" name="Google Shape;225;p4"/>
          <p:cNvSpPr txBox="1"/>
          <p:nvPr/>
        </p:nvSpPr>
        <p:spPr>
          <a:xfrm>
            <a:off x="119160" y="6481960"/>
            <a:ext cx="10332156" cy="369291"/>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1800"/>
              <a:buFont typeface="Arial"/>
              <a:buNone/>
            </a:pPr>
            <a:r>
              <a:rPr b="0" i="0" lang="iw-IL" sz="1800" u="none" cap="none" strike="noStrike">
                <a:solidFill>
                  <a:schemeClr val="lt1"/>
                </a:solidFill>
                <a:latin typeface="David"/>
                <a:ea typeface="David"/>
                <a:cs typeface="David"/>
                <a:sym typeface="David"/>
              </a:rPr>
              <a:t>איור 2. תהליך המתאר את אופן </a:t>
            </a:r>
            <a:r>
              <a:rPr lang="iw-IL" sz="1800">
                <a:solidFill>
                  <a:schemeClr val="lt1"/>
                </a:solidFill>
                <a:latin typeface="David"/>
                <a:ea typeface="David"/>
                <a:cs typeface="David"/>
                <a:sym typeface="David"/>
              </a:rPr>
              <a:t>היווצרותו</a:t>
            </a:r>
            <a:r>
              <a:rPr b="0" i="0" lang="iw-IL" sz="1800" u="none" cap="none" strike="noStrike">
                <a:solidFill>
                  <a:schemeClr val="lt1"/>
                </a:solidFill>
                <a:latin typeface="David"/>
                <a:ea typeface="David"/>
                <a:cs typeface="David"/>
                <a:sym typeface="David"/>
              </a:rPr>
              <a:t> של מיקרו קומב לייזר והאבולוציה הספקטרלית לאורך המערכת. [</a:t>
            </a:r>
            <a:r>
              <a:rPr lang="iw-IL" sz="1800">
                <a:solidFill>
                  <a:schemeClr val="lt1"/>
                </a:solidFill>
                <a:latin typeface="David"/>
                <a:ea typeface="David"/>
                <a:cs typeface="David"/>
                <a:sym typeface="David"/>
              </a:rPr>
              <a:t>3</a:t>
            </a:r>
            <a:r>
              <a:rPr b="0" i="0" lang="iw-IL" sz="1800" u="none" cap="none" strike="noStrike">
                <a:solidFill>
                  <a:schemeClr val="lt1"/>
                </a:solidFill>
                <a:latin typeface="David"/>
                <a:ea typeface="David"/>
                <a:cs typeface="David"/>
                <a:sym typeface="David"/>
              </a:rPr>
              <a:t>] </a:t>
            </a:r>
            <a:endParaRPr sz="1800">
              <a:solidFill>
                <a:schemeClr val="lt1"/>
              </a:solidFill>
              <a:latin typeface="David"/>
              <a:ea typeface="David"/>
              <a:cs typeface="David"/>
              <a:sym typeface="David"/>
            </a:endParaRPr>
          </a:p>
        </p:txBody>
      </p:sp>
      <p:sp>
        <p:nvSpPr>
          <p:cNvPr id="226" name="Google Shape;226;p4"/>
          <p:cNvSpPr txBox="1"/>
          <p:nvPr/>
        </p:nvSpPr>
        <p:spPr>
          <a:xfrm>
            <a:off x="9329641" y="6458817"/>
            <a:ext cx="2743200"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iw-IL" sz="1050">
                <a:solidFill>
                  <a:schemeClr val="dk1"/>
                </a:solidFill>
                <a:latin typeface="David"/>
                <a:ea typeface="David"/>
                <a:cs typeface="David"/>
                <a:sym typeface="David"/>
              </a:rPr>
              <a:t>7</a:t>
            </a:r>
            <a:endParaRPr sz="1050">
              <a:solidFill>
                <a:schemeClr val="dk1"/>
              </a:solidFill>
              <a:latin typeface="David"/>
              <a:ea typeface="David"/>
              <a:cs typeface="David"/>
              <a:sym typeface="David"/>
            </a:endParaRPr>
          </a:p>
        </p:txBody>
      </p:sp>
      <p:sp>
        <p:nvSpPr>
          <p:cNvPr id="227" name="Google Shape;227;p4"/>
          <p:cNvSpPr txBox="1"/>
          <p:nvPr/>
        </p:nvSpPr>
        <p:spPr>
          <a:xfrm>
            <a:off x="9448800" y="6495367"/>
            <a:ext cx="2743200"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iw-IL" sz="1200">
                <a:solidFill>
                  <a:schemeClr val="lt1"/>
                </a:solidFill>
                <a:latin typeface="David"/>
                <a:ea typeface="David"/>
                <a:cs typeface="David"/>
                <a:sym typeface="David"/>
              </a:rPr>
              <a:t>5</a:t>
            </a:r>
            <a:endParaRPr/>
          </a:p>
        </p:txBody>
      </p:sp>
      <p:sp>
        <p:nvSpPr>
          <p:cNvPr id="228" name="Google Shape;228;p4"/>
          <p:cNvSpPr txBox="1"/>
          <p:nvPr/>
        </p:nvSpPr>
        <p:spPr>
          <a:xfrm>
            <a:off x="4322317" y="514632"/>
            <a:ext cx="3547366" cy="902971"/>
          </a:xfrm>
          <a:prstGeom prst="rect">
            <a:avLst/>
          </a:prstGeom>
          <a:noFill/>
          <a:ln>
            <a:noFill/>
          </a:ln>
        </p:spPr>
        <p:txBody>
          <a:bodyPr anchorCtr="0" anchor="b" bIns="45700" lIns="91425" spcFirstLastPara="1" rIns="91425" wrap="square" tIns="45700">
            <a:noAutofit/>
          </a:bodyPr>
          <a:lstStyle/>
          <a:p>
            <a:pPr indent="0" lvl="0" marL="0" marR="0" rtl="0" algn="r">
              <a:lnSpc>
                <a:spcPct val="90000"/>
              </a:lnSpc>
              <a:spcBef>
                <a:spcPts val="0"/>
              </a:spcBef>
              <a:spcAft>
                <a:spcPts val="0"/>
              </a:spcAft>
              <a:buClr>
                <a:schemeClr val="lt1"/>
              </a:buClr>
              <a:buSzPts val="4400"/>
              <a:buFont typeface="David"/>
              <a:buNone/>
            </a:pPr>
            <a:r>
              <a:rPr lang="iw-IL" sz="4400" cap="none">
                <a:solidFill>
                  <a:schemeClr val="lt1"/>
                </a:solidFill>
                <a:latin typeface="David"/>
                <a:ea typeface="David"/>
                <a:cs typeface="David"/>
                <a:sym typeface="David"/>
              </a:rPr>
              <a:t>עקרון הפעולה</a:t>
            </a:r>
            <a:br>
              <a:rPr lang="iw-IL" sz="4400" cap="none">
                <a:solidFill>
                  <a:schemeClr val="lt1"/>
                </a:solidFill>
                <a:latin typeface="David"/>
                <a:ea typeface="David"/>
                <a:cs typeface="David"/>
                <a:sym typeface="David"/>
              </a:rPr>
            </a:br>
            <a:endParaRPr sz="4400" cap="none">
              <a:solidFill>
                <a:schemeClr val="lt1"/>
              </a:solidFill>
              <a:latin typeface="David"/>
              <a:ea typeface="David"/>
              <a:cs typeface="David"/>
              <a:sym typeface="Davi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3" name="Shape 233"/>
        <p:cNvGrpSpPr/>
        <p:nvPr/>
      </p:nvGrpSpPr>
      <p:grpSpPr>
        <a:xfrm>
          <a:off x="0" y="0"/>
          <a:ext cx="0" cy="0"/>
          <a:chOff x="0" y="0"/>
          <a:chExt cx="0" cy="0"/>
        </a:xfrm>
      </p:grpSpPr>
      <p:sp>
        <p:nvSpPr>
          <p:cNvPr id="234" name="Google Shape;234;p5"/>
          <p:cNvSpPr txBox="1"/>
          <p:nvPr>
            <p:ph type="ctrTitle"/>
          </p:nvPr>
        </p:nvSpPr>
        <p:spPr>
          <a:xfrm>
            <a:off x="1524000" y="-73126"/>
            <a:ext cx="9144000" cy="968199"/>
          </a:xfrm>
          <a:prstGeom prst="rect">
            <a:avLst/>
          </a:prstGeom>
          <a:noFill/>
          <a:ln>
            <a:noFill/>
          </a:ln>
        </p:spPr>
        <p:txBody>
          <a:bodyPr anchorCtr="0" anchor="b" bIns="45700" lIns="91425" spcFirstLastPara="1" rIns="91425" wrap="square" tIns="45700">
            <a:normAutofit/>
          </a:bodyPr>
          <a:lstStyle/>
          <a:p>
            <a:pPr indent="0" lvl="0" marL="0" rtl="1" algn="ctr">
              <a:lnSpc>
                <a:spcPct val="90000"/>
              </a:lnSpc>
              <a:spcBef>
                <a:spcPts val="0"/>
              </a:spcBef>
              <a:spcAft>
                <a:spcPts val="0"/>
              </a:spcAft>
              <a:buClr>
                <a:schemeClr val="dk1"/>
              </a:buClr>
              <a:buSzPts val="6000"/>
              <a:buFont typeface="Calibri"/>
              <a:buNone/>
            </a:pPr>
            <a:r>
              <a:rPr lang="iw-IL" sz="4400">
                <a:solidFill>
                  <a:schemeClr val="lt1"/>
                </a:solidFill>
                <a:latin typeface="David"/>
                <a:ea typeface="David"/>
                <a:cs typeface="David"/>
                <a:sym typeface="David"/>
              </a:rPr>
              <a:t>מערך הניסוי והסימולציה</a:t>
            </a:r>
            <a:endParaRPr sz="4400">
              <a:solidFill>
                <a:schemeClr val="lt1"/>
              </a:solidFill>
              <a:latin typeface="David"/>
              <a:ea typeface="David"/>
              <a:cs typeface="David"/>
              <a:sym typeface="David"/>
            </a:endParaRPr>
          </a:p>
        </p:txBody>
      </p:sp>
      <p:sp>
        <p:nvSpPr>
          <p:cNvPr id="235" name="Google Shape;235;p5"/>
          <p:cNvSpPr txBox="1"/>
          <p:nvPr>
            <p:ph idx="12" type="sldNum"/>
          </p:nvPr>
        </p:nvSpPr>
        <p:spPr>
          <a:xfrm>
            <a:off x="1001499" y="135774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lt1"/>
              </a:buClr>
              <a:buSzPts val="1200"/>
              <a:buFont typeface="David"/>
              <a:buNone/>
            </a:pPr>
            <a:fld id="{00000000-1234-1234-1234-123412341234}" type="slidenum">
              <a:rPr lang="iw-IL">
                <a:latin typeface="David"/>
                <a:ea typeface="David"/>
                <a:cs typeface="David"/>
                <a:sym typeface="David"/>
              </a:rPr>
              <a:t>‹#›</a:t>
            </a:fld>
            <a:endParaRPr>
              <a:latin typeface="David"/>
              <a:ea typeface="David"/>
              <a:cs typeface="David"/>
              <a:sym typeface="David"/>
            </a:endParaRPr>
          </a:p>
        </p:txBody>
      </p:sp>
      <p:pic>
        <p:nvPicPr>
          <p:cNvPr descr="A screenshot of a computer&#10;&#10;Description automatically generated" id="236" name="Google Shape;236;p5"/>
          <p:cNvPicPr preferRelativeResize="0"/>
          <p:nvPr/>
        </p:nvPicPr>
        <p:blipFill rotWithShape="1">
          <a:blip r:embed="rId3">
            <a:alphaModFix/>
          </a:blip>
          <a:srcRect b="20063" l="27098" r="13436" t="8473"/>
          <a:stretch/>
        </p:blipFill>
        <p:spPr>
          <a:xfrm>
            <a:off x="105229" y="895073"/>
            <a:ext cx="4930047" cy="4861101"/>
          </a:xfrm>
          <a:prstGeom prst="rect">
            <a:avLst/>
          </a:prstGeom>
          <a:noFill/>
          <a:ln>
            <a:noFill/>
          </a:ln>
        </p:spPr>
      </p:pic>
      <p:pic>
        <p:nvPicPr>
          <p:cNvPr descr="A picture containing diagram&#10;&#10;Description automatically generated" id="237" name="Google Shape;237;p5"/>
          <p:cNvPicPr preferRelativeResize="0"/>
          <p:nvPr/>
        </p:nvPicPr>
        <p:blipFill rotWithShape="1">
          <a:blip r:embed="rId4">
            <a:alphaModFix/>
          </a:blip>
          <a:srcRect b="0" l="0" r="0" t="0"/>
          <a:stretch/>
        </p:blipFill>
        <p:spPr>
          <a:xfrm>
            <a:off x="5362814" y="5464420"/>
            <a:ext cx="6828901" cy="866150"/>
          </a:xfrm>
          <a:prstGeom prst="rect">
            <a:avLst/>
          </a:prstGeom>
          <a:noFill/>
          <a:ln>
            <a:noFill/>
          </a:ln>
        </p:spPr>
      </p:pic>
      <p:sp>
        <p:nvSpPr>
          <p:cNvPr id="238" name="Google Shape;238;p5"/>
          <p:cNvSpPr txBox="1"/>
          <p:nvPr/>
        </p:nvSpPr>
        <p:spPr>
          <a:xfrm>
            <a:off x="9963200" y="5012574"/>
            <a:ext cx="1937601" cy="507791"/>
          </a:xfrm>
          <a:prstGeom prst="rect">
            <a:avLst/>
          </a:prstGeom>
          <a:noFill/>
          <a:ln>
            <a:noFill/>
          </a:ln>
        </p:spPr>
        <p:txBody>
          <a:bodyPr anchorCtr="0" anchor="t" bIns="45700" lIns="91425" spcFirstLastPara="1" rIns="91425" wrap="square" tIns="45700">
            <a:spAutoFit/>
          </a:bodyPr>
          <a:lstStyle/>
          <a:p>
            <a:pPr indent="0" lvl="0" marL="0" marR="0" rtl="1" algn="r">
              <a:lnSpc>
                <a:spcPct val="150000"/>
              </a:lnSpc>
              <a:spcBef>
                <a:spcPts val="0"/>
              </a:spcBef>
              <a:spcAft>
                <a:spcPts val="0"/>
              </a:spcAft>
              <a:buClr>
                <a:srgbClr val="000000"/>
              </a:buClr>
              <a:buSzPts val="1800"/>
              <a:buFont typeface="Arial"/>
              <a:buNone/>
            </a:pPr>
            <a:r>
              <a:rPr b="0" i="1" lang="iw-IL" sz="1800" u="none" cap="none" strike="noStrike">
                <a:solidFill>
                  <a:schemeClr val="lt1"/>
                </a:solidFill>
                <a:latin typeface="David"/>
                <a:ea typeface="David"/>
                <a:cs typeface="David"/>
                <a:sym typeface="David"/>
              </a:rPr>
              <a:t>איור 3. עמדת הניסוי</a:t>
            </a:r>
            <a:endParaRPr b="0" i="1" sz="1200" u="none" cap="none" strike="noStrike">
              <a:solidFill>
                <a:schemeClr val="lt1"/>
              </a:solidFill>
              <a:latin typeface="David"/>
              <a:ea typeface="David"/>
              <a:cs typeface="David"/>
              <a:sym typeface="David"/>
            </a:endParaRPr>
          </a:p>
        </p:txBody>
      </p:sp>
      <p:sp>
        <p:nvSpPr>
          <p:cNvPr id="239" name="Google Shape;239;p5"/>
          <p:cNvSpPr txBox="1"/>
          <p:nvPr/>
        </p:nvSpPr>
        <p:spPr>
          <a:xfrm>
            <a:off x="7269484" y="6344589"/>
            <a:ext cx="4631317" cy="369300"/>
          </a:xfrm>
          <a:prstGeom prst="rect">
            <a:avLst/>
          </a:prstGeom>
          <a:noFill/>
          <a:ln>
            <a:noFill/>
          </a:ln>
        </p:spPr>
        <p:txBody>
          <a:bodyPr anchorCtr="0" anchor="t" bIns="45700" lIns="91425" spcFirstLastPara="1" rIns="91425" wrap="square" tIns="45700">
            <a:spAutoFit/>
          </a:bodyPr>
          <a:lstStyle/>
          <a:p>
            <a:pPr indent="0" lvl="0" marL="0" marR="0" rtl="1" algn="r">
              <a:lnSpc>
                <a:spcPct val="100000"/>
              </a:lnSpc>
              <a:spcBef>
                <a:spcPts val="0"/>
              </a:spcBef>
              <a:spcAft>
                <a:spcPts val="0"/>
              </a:spcAft>
              <a:buClr>
                <a:srgbClr val="000000"/>
              </a:buClr>
              <a:buSzPts val="1800"/>
              <a:buFont typeface="Arial"/>
              <a:buNone/>
            </a:pPr>
            <a:r>
              <a:rPr b="0" i="1" lang="iw-IL" sz="1800" u="none" cap="none" strike="noStrike">
                <a:solidFill>
                  <a:schemeClr val="lt1"/>
                </a:solidFill>
                <a:latin typeface="David"/>
                <a:ea typeface="David"/>
                <a:cs typeface="David"/>
                <a:sym typeface="David"/>
              </a:rPr>
              <a:t>איור 4. דיאגרמת בלוקים המתארת את מערך הניסוי.</a:t>
            </a:r>
            <a:endParaRPr b="0" i="0" sz="1800" u="none" cap="none" strike="noStrike">
              <a:solidFill>
                <a:schemeClr val="lt1"/>
              </a:solidFill>
              <a:latin typeface="David"/>
              <a:ea typeface="David"/>
              <a:cs typeface="David"/>
              <a:sym typeface="David"/>
            </a:endParaRPr>
          </a:p>
        </p:txBody>
      </p:sp>
      <p:sp>
        <p:nvSpPr>
          <p:cNvPr id="240" name="Google Shape;240;p5"/>
          <p:cNvSpPr txBox="1"/>
          <p:nvPr/>
        </p:nvSpPr>
        <p:spPr>
          <a:xfrm>
            <a:off x="-7529" y="5679022"/>
            <a:ext cx="4930047" cy="923289"/>
          </a:xfrm>
          <a:prstGeom prst="rect">
            <a:avLst/>
          </a:prstGeom>
          <a:noFill/>
          <a:ln>
            <a:noFill/>
          </a:ln>
        </p:spPr>
        <p:txBody>
          <a:bodyPr anchorCtr="0" anchor="t" bIns="45700" lIns="91425" spcFirstLastPara="1" rIns="91425" wrap="square" tIns="45700">
            <a:spAutoFit/>
          </a:bodyPr>
          <a:lstStyle/>
          <a:p>
            <a:pPr indent="0" lvl="0" marL="0" marR="0" rtl="1" algn="r">
              <a:lnSpc>
                <a:spcPct val="150000"/>
              </a:lnSpc>
              <a:spcBef>
                <a:spcPts val="0"/>
              </a:spcBef>
              <a:spcAft>
                <a:spcPts val="0"/>
              </a:spcAft>
              <a:buClr>
                <a:srgbClr val="000000"/>
              </a:buClr>
              <a:buSzPts val="1800"/>
              <a:buFont typeface="Arial"/>
              <a:buNone/>
            </a:pPr>
            <a:r>
              <a:rPr b="0" i="1" lang="iw-IL" sz="1800" u="none" cap="none" strike="noStrike">
                <a:solidFill>
                  <a:schemeClr val="lt1"/>
                </a:solidFill>
                <a:latin typeface="David"/>
                <a:ea typeface="David"/>
                <a:cs typeface="David"/>
                <a:sym typeface="David"/>
              </a:rPr>
              <a:t>איור 5. מערכת הסימולציה הכוללת מקור אור</a:t>
            </a:r>
            <a:r>
              <a:rPr i="1" lang="iw-IL" sz="1800">
                <a:solidFill>
                  <a:schemeClr val="lt1"/>
                </a:solidFill>
                <a:latin typeface="David"/>
                <a:ea typeface="David"/>
                <a:cs typeface="David"/>
                <a:sym typeface="David"/>
              </a:rPr>
              <a:t>, </a:t>
            </a:r>
            <a:r>
              <a:rPr b="0" i="1" lang="iw-IL" sz="1800" u="none" cap="none" strike="noStrike">
                <a:solidFill>
                  <a:schemeClr val="lt1"/>
                </a:solidFill>
                <a:latin typeface="David"/>
                <a:ea typeface="David"/>
                <a:cs typeface="David"/>
                <a:sym typeface="David"/>
              </a:rPr>
              <a:t>הגברה,  טבעת תהודה ומכשיר מדידה.</a:t>
            </a:r>
            <a:endParaRPr b="0" i="1" sz="1200" u="none" cap="none" strike="noStrike">
              <a:solidFill>
                <a:schemeClr val="lt1"/>
              </a:solidFill>
              <a:latin typeface="David"/>
              <a:ea typeface="David"/>
              <a:cs typeface="David"/>
              <a:sym typeface="David"/>
            </a:endParaRPr>
          </a:p>
        </p:txBody>
      </p:sp>
      <p:grpSp>
        <p:nvGrpSpPr>
          <p:cNvPr id="241" name="Google Shape;241;p5"/>
          <p:cNvGrpSpPr/>
          <p:nvPr/>
        </p:nvGrpSpPr>
        <p:grpSpPr>
          <a:xfrm>
            <a:off x="5363086" y="895073"/>
            <a:ext cx="6828914" cy="4209092"/>
            <a:chOff x="-8502" y="968199"/>
            <a:chExt cx="6918158" cy="4209092"/>
          </a:xfrm>
        </p:grpSpPr>
        <p:pic>
          <p:nvPicPr>
            <p:cNvPr id="242" name="Google Shape;242;p5"/>
            <p:cNvPicPr preferRelativeResize="0"/>
            <p:nvPr/>
          </p:nvPicPr>
          <p:blipFill rotWithShape="1">
            <a:blip r:embed="rId5">
              <a:alphaModFix/>
            </a:blip>
            <a:srcRect b="0" l="0" r="0" t="7648"/>
            <a:stretch/>
          </p:blipFill>
          <p:spPr>
            <a:xfrm>
              <a:off x="-8502" y="968199"/>
              <a:ext cx="6918158" cy="4209092"/>
            </a:xfrm>
            <a:prstGeom prst="rect">
              <a:avLst/>
            </a:prstGeom>
            <a:noFill/>
            <a:ln>
              <a:noFill/>
            </a:ln>
          </p:spPr>
        </p:pic>
        <p:pic>
          <p:nvPicPr>
            <p:cNvPr descr="A picture containing electronics, machine, computer, control panel&#10;&#10;Description automatically generated" id="243" name="Google Shape;243;p5"/>
            <p:cNvPicPr preferRelativeResize="0"/>
            <p:nvPr/>
          </p:nvPicPr>
          <p:blipFill rotWithShape="1">
            <a:blip r:embed="rId6">
              <a:alphaModFix/>
            </a:blip>
            <a:srcRect b="0" l="0" r="0" t="0"/>
            <a:stretch/>
          </p:blipFill>
          <p:spPr>
            <a:xfrm>
              <a:off x="0" y="968199"/>
              <a:ext cx="3183038" cy="1666416"/>
            </a:xfrm>
            <a:prstGeom prst="rect">
              <a:avLst/>
            </a:prstGeom>
            <a:noFill/>
            <a:ln>
              <a:noFill/>
            </a:ln>
          </p:spPr>
        </p:pic>
      </p:grpSp>
      <p:cxnSp>
        <p:nvCxnSpPr>
          <p:cNvPr id="244" name="Google Shape;244;p5"/>
          <p:cNvCxnSpPr/>
          <p:nvPr/>
        </p:nvCxnSpPr>
        <p:spPr>
          <a:xfrm>
            <a:off x="5171756" y="858763"/>
            <a:ext cx="0" cy="5634112"/>
          </a:xfrm>
          <a:prstGeom prst="straightConnector1">
            <a:avLst/>
          </a:prstGeom>
          <a:noFill/>
          <a:ln cap="flat" cmpd="sng" w="9525">
            <a:solidFill>
              <a:srgbClr val="3E6EC2"/>
            </a:solidFill>
            <a:prstDash val="solid"/>
            <a:round/>
            <a:headEnd len="sm" w="sm" type="none"/>
            <a:tailEnd len="sm" w="sm" type="none"/>
          </a:ln>
        </p:spPr>
      </p:cxnSp>
      <p:sp>
        <p:nvSpPr>
          <p:cNvPr id="245" name="Google Shape;245;p5"/>
          <p:cNvSpPr txBox="1"/>
          <p:nvPr/>
        </p:nvSpPr>
        <p:spPr>
          <a:xfrm>
            <a:off x="9448800" y="6492875"/>
            <a:ext cx="2743200"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iw-IL" sz="1200">
                <a:solidFill>
                  <a:schemeClr val="lt1"/>
                </a:solidFill>
                <a:latin typeface="David"/>
                <a:ea typeface="David"/>
                <a:cs typeface="David"/>
                <a:sym typeface="David"/>
              </a:rPr>
              <a:t>6</a:t>
            </a:r>
            <a:endParaRPr/>
          </a:p>
        </p:txBody>
      </p:sp>
      <p:pic>
        <p:nvPicPr>
          <p:cNvPr descr="A picture containing electronics, electronic engineering, circuit component, electrical wiring&#10;&#10;Description automatically generated" id="246" name="Google Shape;246;p5"/>
          <p:cNvPicPr preferRelativeResize="0"/>
          <p:nvPr/>
        </p:nvPicPr>
        <p:blipFill rotWithShape="1">
          <a:blip r:embed="rId7">
            <a:alphaModFix/>
          </a:blip>
          <a:srcRect b="0" l="0" r="0" t="0"/>
          <a:stretch/>
        </p:blipFill>
        <p:spPr>
          <a:xfrm>
            <a:off x="7083303" y="3189168"/>
            <a:ext cx="836575" cy="9733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1" name="Shape 251"/>
        <p:cNvGrpSpPr/>
        <p:nvPr/>
      </p:nvGrpSpPr>
      <p:grpSpPr>
        <a:xfrm>
          <a:off x="0" y="0"/>
          <a:ext cx="0" cy="0"/>
          <a:chOff x="0" y="0"/>
          <a:chExt cx="0" cy="0"/>
        </a:xfrm>
      </p:grpSpPr>
      <p:pic>
        <p:nvPicPr>
          <p:cNvPr id="252" name="Google Shape;252;p42"/>
          <p:cNvPicPr preferRelativeResize="0"/>
          <p:nvPr/>
        </p:nvPicPr>
        <p:blipFill rotWithShape="1">
          <a:blip r:embed="rId3">
            <a:alphaModFix/>
          </a:blip>
          <a:srcRect b="0" l="0" r="0" t="0"/>
          <a:stretch/>
        </p:blipFill>
        <p:spPr>
          <a:xfrm>
            <a:off x="0" y="-1"/>
            <a:ext cx="12260579" cy="6858001"/>
          </a:xfrm>
          <a:prstGeom prst="rect">
            <a:avLst/>
          </a:prstGeom>
          <a:noFill/>
          <a:ln>
            <a:noFill/>
          </a:ln>
        </p:spPr>
      </p:pic>
      <p:pic>
        <p:nvPicPr>
          <p:cNvPr descr="A picture containing electronics, computer, machine, electronic engineering&#10;&#10;Description automatically generated" id="253" name="Google Shape;253;p42"/>
          <p:cNvPicPr preferRelativeResize="0"/>
          <p:nvPr/>
        </p:nvPicPr>
        <p:blipFill rotWithShape="1">
          <a:blip r:embed="rId4">
            <a:alphaModFix/>
          </a:blip>
          <a:srcRect b="0" l="0" r="0" t="0"/>
          <a:stretch/>
        </p:blipFill>
        <p:spPr>
          <a:xfrm>
            <a:off x="0" y="276264"/>
            <a:ext cx="12192000" cy="6228747"/>
          </a:xfrm>
          <a:prstGeom prst="rect">
            <a:avLst/>
          </a:prstGeom>
          <a:noFill/>
          <a:ln>
            <a:noFill/>
          </a:ln>
        </p:spPr>
      </p:pic>
      <p:sp>
        <p:nvSpPr>
          <p:cNvPr id="254" name="Google Shape;254;p42"/>
          <p:cNvSpPr txBox="1"/>
          <p:nvPr>
            <p:ph idx="12" type="sldNum"/>
          </p:nvPr>
        </p:nvSpPr>
        <p:spPr>
          <a:xfrm>
            <a:off x="9517379" y="6505011"/>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David"/>
              <a:buNone/>
            </a:pPr>
            <a:r>
              <a:rPr lang="iw-IL" sz="1200">
                <a:solidFill>
                  <a:schemeClr val="dk1"/>
                </a:solidFill>
                <a:latin typeface="David"/>
                <a:ea typeface="David"/>
                <a:cs typeface="David"/>
                <a:sym typeface="David"/>
              </a:rPr>
              <a:t>7</a:t>
            </a:r>
            <a:endParaRPr>
              <a:solidFill>
                <a:schemeClr val="dk1"/>
              </a:solidFill>
              <a:latin typeface="David"/>
              <a:ea typeface="David"/>
              <a:cs typeface="David"/>
              <a:sym typeface="David"/>
            </a:endParaRPr>
          </a:p>
        </p:txBody>
      </p:sp>
      <p:sp>
        <p:nvSpPr>
          <p:cNvPr id="255" name="Google Shape;255;p42"/>
          <p:cNvSpPr txBox="1"/>
          <p:nvPr/>
        </p:nvSpPr>
        <p:spPr>
          <a:xfrm>
            <a:off x="72070" y="6306446"/>
            <a:ext cx="11942864" cy="923330"/>
          </a:xfrm>
          <a:prstGeom prst="rect">
            <a:avLst/>
          </a:prstGeom>
          <a:noFill/>
          <a:ln>
            <a:noFill/>
          </a:ln>
        </p:spPr>
        <p:txBody>
          <a:bodyPr anchorCtr="0" anchor="t" bIns="45700" lIns="91425" spcFirstLastPara="1" rIns="91425" wrap="square" tIns="45700">
            <a:spAutoFit/>
          </a:bodyPr>
          <a:lstStyle/>
          <a:p>
            <a:pPr indent="0" lvl="0" marL="0" marR="0" rtl="1" algn="r">
              <a:spcBef>
                <a:spcPts val="0"/>
              </a:spcBef>
              <a:spcAft>
                <a:spcPts val="0"/>
              </a:spcAft>
              <a:buNone/>
            </a:pPr>
            <a:r>
              <a:rPr b="0" i="0" lang="iw-IL" sz="1800" u="none" cap="none" strike="noStrike">
                <a:solidFill>
                  <a:schemeClr val="dk1"/>
                </a:solidFill>
                <a:latin typeface="David"/>
                <a:ea typeface="David"/>
                <a:cs typeface="David"/>
                <a:sym typeface="David"/>
              </a:rPr>
              <a:t>איור </a:t>
            </a:r>
            <a:r>
              <a:rPr lang="iw-IL" sz="1800">
                <a:solidFill>
                  <a:schemeClr val="dk1"/>
                </a:solidFill>
                <a:latin typeface="David"/>
                <a:ea typeface="David"/>
                <a:cs typeface="David"/>
                <a:sym typeface="David"/>
              </a:rPr>
              <a:t>6. </a:t>
            </a:r>
            <a:r>
              <a:rPr b="0" i="0" lang="iw-IL" sz="1800" u="none" cap="none" strike="noStrike">
                <a:solidFill>
                  <a:schemeClr val="dk1"/>
                </a:solidFill>
                <a:latin typeface="David"/>
                <a:ea typeface="David"/>
                <a:cs typeface="David"/>
                <a:sym typeface="David"/>
              </a:rPr>
              <a:t>תהליך המחקר והניסוי המתאר את היווצרות התופעה </a:t>
            </a:r>
            <a:r>
              <a:rPr lang="iw-IL" sz="1800">
                <a:solidFill>
                  <a:schemeClr val="dk1"/>
                </a:solidFill>
                <a:latin typeface="David"/>
                <a:ea typeface="David"/>
                <a:cs typeface="David"/>
                <a:sym typeface="David"/>
              </a:rPr>
              <a:t>במערכת עם הנתונים:</a:t>
            </a:r>
            <a:endParaRPr b="0" i="0" sz="1800" u="none" cap="none" strike="noStrike">
              <a:solidFill>
                <a:schemeClr val="dk1"/>
              </a:solidFill>
              <a:latin typeface="David"/>
              <a:ea typeface="David"/>
              <a:cs typeface="David"/>
              <a:sym typeface="David"/>
            </a:endParaRPr>
          </a:p>
          <a:p>
            <a:pPr indent="0" lvl="0" marL="0" marR="0" rtl="0" algn="l">
              <a:spcBef>
                <a:spcPts val="0"/>
              </a:spcBef>
              <a:spcAft>
                <a:spcPts val="0"/>
              </a:spcAft>
              <a:buNone/>
            </a:pPr>
            <a:r>
              <a:rPr lang="iw-IL" sz="1800">
                <a:solidFill>
                  <a:schemeClr val="dk1"/>
                </a:solidFill>
                <a:latin typeface="David"/>
                <a:ea typeface="David"/>
                <a:cs typeface="David"/>
                <a:sym typeface="David"/>
              </a:rPr>
              <a:t> WG_width =1.4</a:t>
            </a:r>
            <a:r>
              <a:rPr lang="iw-IL" sz="1800">
                <a:solidFill>
                  <a:schemeClr val="dk1"/>
                </a:solidFill>
                <a:latin typeface="Arial"/>
                <a:ea typeface="Arial"/>
                <a:cs typeface="Arial"/>
                <a:sym typeface="Arial"/>
              </a:rPr>
              <a:t>μ</a:t>
            </a:r>
            <a:r>
              <a:rPr b="0" i="0" lang="iw-IL" sz="1800">
                <a:solidFill>
                  <a:schemeClr val="dk1"/>
                </a:solidFill>
                <a:latin typeface="David"/>
                <a:ea typeface="David"/>
                <a:cs typeface="David"/>
                <a:sym typeface="David"/>
              </a:rPr>
              <a:t>m, Radius = 223</a:t>
            </a:r>
            <a:r>
              <a:rPr lang="iw-IL" sz="1800">
                <a:solidFill>
                  <a:schemeClr val="dk1"/>
                </a:solidFill>
                <a:latin typeface="Arial"/>
                <a:ea typeface="Arial"/>
                <a:cs typeface="Arial"/>
                <a:sym typeface="Arial"/>
              </a:rPr>
              <a:t> μ</a:t>
            </a:r>
            <a:r>
              <a:rPr b="0" i="0" lang="iw-IL" sz="1800">
                <a:solidFill>
                  <a:schemeClr val="dk1"/>
                </a:solidFill>
                <a:latin typeface="David"/>
                <a:ea typeface="David"/>
                <a:cs typeface="David"/>
                <a:sym typeface="David"/>
              </a:rPr>
              <a:t>m</a:t>
            </a:r>
            <a:r>
              <a:rPr lang="iw-IL" sz="1800">
                <a:solidFill>
                  <a:schemeClr val="dk1"/>
                </a:solidFill>
                <a:latin typeface="David"/>
                <a:ea typeface="David"/>
                <a:cs typeface="David"/>
                <a:sym typeface="David"/>
              </a:rPr>
              <a:t>, GAP = 0.5</a:t>
            </a:r>
            <a:r>
              <a:rPr lang="iw-IL" sz="1800">
                <a:solidFill>
                  <a:schemeClr val="dk1"/>
                </a:solidFill>
                <a:latin typeface="Arial"/>
                <a:ea typeface="Arial"/>
                <a:cs typeface="Arial"/>
                <a:sym typeface="Arial"/>
              </a:rPr>
              <a:t>μ</a:t>
            </a:r>
            <a:r>
              <a:rPr b="0" i="0" lang="iw-IL" sz="1800">
                <a:solidFill>
                  <a:schemeClr val="dk1"/>
                </a:solidFill>
                <a:latin typeface="David"/>
                <a:ea typeface="David"/>
                <a:cs typeface="David"/>
                <a:sym typeface="David"/>
              </a:rPr>
              <a:t>m</a:t>
            </a:r>
            <a:endParaRPr sz="1800">
              <a:solidFill>
                <a:schemeClr val="dk1"/>
              </a:solidFill>
              <a:latin typeface="David"/>
              <a:ea typeface="David"/>
              <a:cs typeface="David"/>
              <a:sym typeface="David"/>
            </a:endParaRPr>
          </a:p>
          <a:p>
            <a:pPr indent="0" lvl="0" marL="0" marR="0" rtl="1"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David"/>
              <a:ea typeface="David"/>
              <a:cs typeface="David"/>
              <a:sym typeface="David"/>
            </a:endParaRPr>
          </a:p>
        </p:txBody>
      </p:sp>
      <p:sp>
        <p:nvSpPr>
          <p:cNvPr id="256" name="Google Shape;256;p42"/>
          <p:cNvSpPr txBox="1"/>
          <p:nvPr/>
        </p:nvSpPr>
        <p:spPr>
          <a:xfrm>
            <a:off x="2832735" y="-240874"/>
            <a:ext cx="6526530"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iw-IL" sz="4400">
                <a:solidFill>
                  <a:schemeClr val="dk1"/>
                </a:solidFill>
                <a:latin typeface="David"/>
                <a:ea typeface="David"/>
                <a:cs typeface="David"/>
                <a:sym typeface="David"/>
              </a:rPr>
              <a:t>תחילת ניסוי – מדידת התופעה </a:t>
            </a:r>
            <a:endParaRPr sz="4400">
              <a:solidFill>
                <a:schemeClr val="dk1"/>
              </a:solidFill>
              <a:latin typeface="David"/>
              <a:ea typeface="David"/>
              <a:cs typeface="David"/>
              <a:sym typeface="David"/>
            </a:endParaRPr>
          </a:p>
        </p:txBody>
      </p:sp>
      <p:pic>
        <p:nvPicPr>
          <p:cNvPr id="257" name="Google Shape;257;p42"/>
          <p:cNvPicPr preferRelativeResize="0"/>
          <p:nvPr/>
        </p:nvPicPr>
        <p:blipFill rotWithShape="1">
          <a:blip r:embed="rId5">
            <a:alphaModFix/>
          </a:blip>
          <a:srcRect b="0" l="0" r="0" t="0"/>
          <a:stretch/>
        </p:blipFill>
        <p:spPr>
          <a:xfrm>
            <a:off x="6703595" y="5833741"/>
            <a:ext cx="5311339" cy="352474"/>
          </a:xfrm>
          <a:prstGeom prst="rect">
            <a:avLst/>
          </a:prstGeom>
          <a:noFill/>
          <a:ln>
            <a:noFill/>
          </a:ln>
        </p:spPr>
      </p:pic>
      <p:pic>
        <p:nvPicPr>
          <p:cNvPr id="258" name="Google Shape;258;p42"/>
          <p:cNvPicPr preferRelativeResize="0"/>
          <p:nvPr/>
        </p:nvPicPr>
        <p:blipFill rotWithShape="1">
          <a:blip r:embed="rId5">
            <a:alphaModFix/>
          </a:blip>
          <a:srcRect b="0" l="0" r="0" t="0"/>
          <a:stretch/>
        </p:blipFill>
        <p:spPr>
          <a:xfrm>
            <a:off x="934066" y="2643163"/>
            <a:ext cx="5404746" cy="352474"/>
          </a:xfrm>
          <a:prstGeom prst="rect">
            <a:avLst/>
          </a:prstGeom>
          <a:noFill/>
          <a:ln>
            <a:noFill/>
          </a:ln>
        </p:spPr>
      </p:pic>
      <p:pic>
        <p:nvPicPr>
          <p:cNvPr id="259" name="Google Shape;259;p42"/>
          <p:cNvPicPr preferRelativeResize="0"/>
          <p:nvPr/>
        </p:nvPicPr>
        <p:blipFill rotWithShape="1">
          <a:blip r:embed="rId5">
            <a:alphaModFix/>
          </a:blip>
          <a:srcRect b="0" l="0" r="0" t="0"/>
          <a:stretch/>
        </p:blipFill>
        <p:spPr>
          <a:xfrm>
            <a:off x="6703596" y="5732259"/>
            <a:ext cx="5345628" cy="352474"/>
          </a:xfrm>
          <a:prstGeom prst="rect">
            <a:avLst/>
          </a:prstGeom>
          <a:noFill/>
          <a:ln>
            <a:noFill/>
          </a:ln>
        </p:spPr>
      </p:pic>
      <p:pic>
        <p:nvPicPr>
          <p:cNvPr id="260" name="Google Shape;260;p42"/>
          <p:cNvPicPr preferRelativeResize="0"/>
          <p:nvPr/>
        </p:nvPicPr>
        <p:blipFill rotWithShape="1">
          <a:blip r:embed="rId5">
            <a:alphaModFix/>
          </a:blip>
          <a:srcRect b="0" l="0" r="0" t="0"/>
          <a:stretch/>
        </p:blipFill>
        <p:spPr>
          <a:xfrm>
            <a:off x="314631" y="5786124"/>
            <a:ext cx="6024179" cy="352474"/>
          </a:xfrm>
          <a:prstGeom prst="rect">
            <a:avLst/>
          </a:prstGeom>
          <a:noFill/>
          <a:ln>
            <a:noFill/>
          </a:ln>
        </p:spPr>
      </p:pic>
      <p:pic>
        <p:nvPicPr>
          <p:cNvPr id="261" name="Google Shape;261;p42"/>
          <p:cNvPicPr preferRelativeResize="0"/>
          <p:nvPr/>
        </p:nvPicPr>
        <p:blipFill rotWithShape="1">
          <a:blip r:embed="rId5">
            <a:alphaModFix/>
          </a:blip>
          <a:srcRect b="0" l="0" r="0" t="0"/>
          <a:stretch/>
        </p:blipFill>
        <p:spPr>
          <a:xfrm>
            <a:off x="6625118" y="2643163"/>
            <a:ext cx="5411486" cy="352474"/>
          </a:xfrm>
          <a:prstGeom prst="rect">
            <a:avLst/>
          </a:prstGeom>
          <a:noFill/>
          <a:ln>
            <a:noFill/>
          </a:ln>
        </p:spPr>
      </p:pic>
      <p:sp>
        <p:nvSpPr>
          <p:cNvPr id="262" name="Google Shape;262;p42"/>
          <p:cNvSpPr txBox="1"/>
          <p:nvPr/>
        </p:nvSpPr>
        <p:spPr>
          <a:xfrm>
            <a:off x="6468223" y="2643163"/>
            <a:ext cx="5587001" cy="1537252"/>
          </a:xfrm>
          <a:prstGeom prst="rect">
            <a:avLst/>
          </a:prstGeom>
          <a:noFill/>
          <a:ln>
            <a:noFill/>
          </a:ln>
        </p:spPr>
        <p:txBody>
          <a:bodyPr anchorCtr="0" anchor="t" bIns="45700" lIns="91425" spcFirstLastPara="1" rIns="91425" wrap="square" tIns="45700">
            <a:noAutofit/>
          </a:bodyPr>
          <a:lstStyle/>
          <a:p>
            <a:pPr indent="0" lvl="0" marL="0" marR="0" rtl="1" algn="r">
              <a:lnSpc>
                <a:spcPct val="100000"/>
              </a:lnSpc>
              <a:spcBef>
                <a:spcPts val="0"/>
              </a:spcBef>
              <a:spcAft>
                <a:spcPts val="0"/>
              </a:spcAft>
              <a:buClr>
                <a:srgbClr val="C00000"/>
              </a:buClr>
              <a:buSzPts val="1400"/>
              <a:buFont typeface="Arial"/>
              <a:buNone/>
            </a:pPr>
            <a:r>
              <a:rPr lang="iw-IL" sz="1400">
                <a:solidFill>
                  <a:schemeClr val="dk1"/>
                </a:solidFill>
                <a:latin typeface="David"/>
                <a:ea typeface="David"/>
                <a:cs typeface="David"/>
                <a:sym typeface="David"/>
              </a:rPr>
              <a:t>א. אורך גל יחיד, תחום לינארי.</a:t>
            </a:r>
            <a:endParaRPr/>
          </a:p>
          <a:p>
            <a:pPr indent="0" lvl="0" marL="0" marR="0" rtl="0" algn="l">
              <a:spcBef>
                <a:spcPts val="0"/>
              </a:spcBef>
              <a:spcAft>
                <a:spcPts val="0"/>
              </a:spcAft>
              <a:buNone/>
            </a:pPr>
            <a:r>
              <a:rPr lang="iw-IL" sz="1400">
                <a:solidFill>
                  <a:schemeClr val="dk1"/>
                </a:solidFill>
                <a:latin typeface="David"/>
                <a:ea typeface="David"/>
                <a:cs typeface="David"/>
                <a:sym typeface="David"/>
              </a:rPr>
              <a:t>WL =	1549.5nm</a:t>
            </a:r>
            <a:endParaRPr/>
          </a:p>
          <a:p>
            <a:pPr indent="0" lvl="0" marL="0" marR="0" rtl="0" algn="l">
              <a:lnSpc>
                <a:spcPct val="100000"/>
              </a:lnSpc>
              <a:spcBef>
                <a:spcPts val="0"/>
              </a:spcBef>
              <a:spcAft>
                <a:spcPts val="0"/>
              </a:spcAft>
              <a:buClr>
                <a:srgbClr val="C00000"/>
              </a:buClr>
              <a:buSzPts val="1400"/>
              <a:buFont typeface="Arial"/>
              <a:buNone/>
            </a:pPr>
            <a:r>
              <a:rPr b="0" i="0" lang="iw-IL" sz="1400" u="none" cap="none" strike="noStrike">
                <a:solidFill>
                  <a:schemeClr val="dk1"/>
                </a:solidFill>
                <a:latin typeface="David"/>
                <a:ea typeface="David"/>
                <a:cs typeface="David"/>
                <a:sym typeface="David"/>
              </a:rPr>
              <a:t>Gain (EDFA) = None</a:t>
            </a:r>
            <a:endParaRPr b="0" i="0" sz="1400" u="none" cap="none" strike="noStrike">
              <a:solidFill>
                <a:schemeClr val="dk1"/>
              </a:solidFill>
              <a:latin typeface="David"/>
              <a:ea typeface="David"/>
              <a:cs typeface="David"/>
              <a:sym typeface="David"/>
            </a:endParaRPr>
          </a:p>
        </p:txBody>
      </p:sp>
      <p:sp>
        <p:nvSpPr>
          <p:cNvPr id="263" name="Google Shape;263;p42"/>
          <p:cNvSpPr txBox="1"/>
          <p:nvPr/>
        </p:nvSpPr>
        <p:spPr>
          <a:xfrm>
            <a:off x="72070" y="2622011"/>
            <a:ext cx="6266741" cy="1537252"/>
          </a:xfrm>
          <a:prstGeom prst="rect">
            <a:avLst/>
          </a:prstGeom>
          <a:noFill/>
          <a:ln>
            <a:noFill/>
          </a:ln>
        </p:spPr>
        <p:txBody>
          <a:bodyPr anchorCtr="0" anchor="t" bIns="45700" lIns="91425" spcFirstLastPara="1" rIns="91425" wrap="square" tIns="45700">
            <a:noAutofit/>
          </a:bodyPr>
          <a:lstStyle/>
          <a:p>
            <a:pPr indent="0" lvl="0" marL="0" marR="0" rtl="1" algn="r">
              <a:lnSpc>
                <a:spcPct val="100000"/>
              </a:lnSpc>
              <a:spcBef>
                <a:spcPts val="0"/>
              </a:spcBef>
              <a:spcAft>
                <a:spcPts val="0"/>
              </a:spcAft>
              <a:buClr>
                <a:srgbClr val="C00000"/>
              </a:buClr>
              <a:buSzPts val="1400"/>
              <a:buFont typeface="Arial"/>
              <a:buNone/>
            </a:pPr>
            <a:r>
              <a:rPr lang="iw-IL" sz="1400">
                <a:solidFill>
                  <a:schemeClr val="dk1"/>
                </a:solidFill>
                <a:latin typeface="David"/>
                <a:ea typeface="David"/>
                <a:cs typeface="David"/>
                <a:sym typeface="David"/>
              </a:rPr>
              <a:t>ב. אורך גל יחיד, תחילת תופעה לא לינארית.</a:t>
            </a:r>
            <a:endParaRPr sz="1400">
              <a:solidFill>
                <a:schemeClr val="dk1"/>
              </a:solidFill>
              <a:latin typeface="David"/>
              <a:ea typeface="David"/>
              <a:cs typeface="David"/>
              <a:sym typeface="David"/>
            </a:endParaRPr>
          </a:p>
          <a:p>
            <a:pPr indent="0" lvl="0" marL="0" marR="0" rtl="0" algn="l">
              <a:spcBef>
                <a:spcPts val="0"/>
              </a:spcBef>
              <a:spcAft>
                <a:spcPts val="0"/>
              </a:spcAft>
              <a:buNone/>
            </a:pPr>
            <a:r>
              <a:rPr lang="iw-IL" sz="1400">
                <a:solidFill>
                  <a:schemeClr val="dk1"/>
                </a:solidFill>
                <a:latin typeface="David"/>
                <a:ea typeface="David"/>
                <a:cs typeface="David"/>
                <a:sym typeface="David"/>
              </a:rPr>
              <a:t>WL =	1549.5nm</a:t>
            </a:r>
            <a:endParaRPr/>
          </a:p>
          <a:p>
            <a:pPr indent="0" lvl="0" marL="0" marR="0" rtl="0" algn="l">
              <a:lnSpc>
                <a:spcPct val="100000"/>
              </a:lnSpc>
              <a:spcBef>
                <a:spcPts val="0"/>
              </a:spcBef>
              <a:spcAft>
                <a:spcPts val="0"/>
              </a:spcAft>
              <a:buClr>
                <a:srgbClr val="C00000"/>
              </a:buClr>
              <a:buSzPts val="1400"/>
              <a:buFont typeface="Arial"/>
              <a:buNone/>
            </a:pPr>
            <a:r>
              <a:rPr b="0" i="0" lang="iw-IL" sz="1400" u="none" cap="none" strike="noStrike">
                <a:solidFill>
                  <a:schemeClr val="dk1"/>
                </a:solidFill>
                <a:latin typeface="David"/>
                <a:ea typeface="David"/>
                <a:cs typeface="David"/>
                <a:sym typeface="David"/>
              </a:rPr>
              <a:t>Gain (EDFA) = </a:t>
            </a:r>
            <a:r>
              <a:rPr lang="iw-IL" sz="1400">
                <a:solidFill>
                  <a:schemeClr val="dk1"/>
                </a:solidFill>
                <a:latin typeface="David"/>
                <a:ea typeface="David"/>
                <a:cs typeface="David"/>
                <a:sym typeface="David"/>
              </a:rPr>
              <a:t>1000mW, 30dBm</a:t>
            </a:r>
            <a:endParaRPr b="0" i="0" sz="1400" u="none" cap="none" strike="noStrike">
              <a:solidFill>
                <a:schemeClr val="dk1"/>
              </a:solidFill>
              <a:latin typeface="David"/>
              <a:ea typeface="David"/>
              <a:cs typeface="David"/>
              <a:sym typeface="David"/>
            </a:endParaRPr>
          </a:p>
        </p:txBody>
      </p:sp>
      <p:sp>
        <p:nvSpPr>
          <p:cNvPr id="264" name="Google Shape;264;p42"/>
          <p:cNvSpPr txBox="1"/>
          <p:nvPr/>
        </p:nvSpPr>
        <p:spPr>
          <a:xfrm>
            <a:off x="6451266" y="5656793"/>
            <a:ext cx="5620913" cy="670806"/>
          </a:xfrm>
          <a:prstGeom prst="rect">
            <a:avLst/>
          </a:prstGeom>
          <a:noFill/>
          <a:ln>
            <a:noFill/>
          </a:ln>
        </p:spPr>
        <p:txBody>
          <a:bodyPr anchorCtr="0" anchor="t" bIns="45700" lIns="91425" spcFirstLastPara="1" rIns="91425" wrap="square" tIns="45700">
            <a:noAutofit/>
          </a:bodyPr>
          <a:lstStyle/>
          <a:p>
            <a:pPr indent="0" lvl="0" marL="0" marR="0" rtl="1" algn="r">
              <a:lnSpc>
                <a:spcPct val="100000"/>
              </a:lnSpc>
              <a:spcBef>
                <a:spcPts val="0"/>
              </a:spcBef>
              <a:spcAft>
                <a:spcPts val="0"/>
              </a:spcAft>
              <a:buClr>
                <a:srgbClr val="C00000"/>
              </a:buClr>
              <a:buSzPts val="1400"/>
              <a:buFont typeface="Arial"/>
              <a:buNone/>
            </a:pPr>
            <a:r>
              <a:rPr lang="iw-IL" sz="1400">
                <a:solidFill>
                  <a:schemeClr val="dk1"/>
                </a:solidFill>
                <a:latin typeface="David"/>
                <a:ea typeface="David"/>
                <a:cs typeface="David"/>
                <a:sym typeface="David"/>
              </a:rPr>
              <a:t>ג. תדר התהודה, מסרק תדרים. </a:t>
            </a:r>
            <a:endParaRPr sz="1400">
              <a:solidFill>
                <a:schemeClr val="dk1"/>
              </a:solidFill>
              <a:latin typeface="David"/>
              <a:ea typeface="David"/>
              <a:cs typeface="David"/>
              <a:sym typeface="David"/>
            </a:endParaRPr>
          </a:p>
          <a:p>
            <a:pPr indent="0" lvl="0" marL="0" marR="0" rtl="0" algn="l">
              <a:spcBef>
                <a:spcPts val="0"/>
              </a:spcBef>
              <a:spcAft>
                <a:spcPts val="0"/>
              </a:spcAft>
              <a:buNone/>
            </a:pPr>
            <a:r>
              <a:rPr lang="iw-IL" sz="1400">
                <a:solidFill>
                  <a:schemeClr val="dk1"/>
                </a:solidFill>
                <a:latin typeface="David"/>
                <a:ea typeface="David"/>
                <a:cs typeface="David"/>
                <a:sym typeface="David"/>
              </a:rPr>
              <a:t>WL =	1549.78nm </a:t>
            </a:r>
            <a:endParaRPr/>
          </a:p>
          <a:p>
            <a:pPr indent="0" lvl="0" marL="0" marR="0" rtl="0" algn="l">
              <a:spcBef>
                <a:spcPts val="0"/>
              </a:spcBef>
              <a:spcAft>
                <a:spcPts val="0"/>
              </a:spcAft>
              <a:buNone/>
            </a:pPr>
            <a:r>
              <a:rPr b="0" i="0" lang="iw-IL" sz="1400" u="none" cap="none" strike="noStrike">
                <a:solidFill>
                  <a:schemeClr val="dk1"/>
                </a:solidFill>
                <a:latin typeface="David"/>
                <a:ea typeface="David"/>
                <a:cs typeface="David"/>
                <a:sym typeface="David"/>
              </a:rPr>
              <a:t>Gain (EDFA) = </a:t>
            </a:r>
            <a:r>
              <a:rPr lang="iw-IL" sz="1400">
                <a:solidFill>
                  <a:schemeClr val="dk1"/>
                </a:solidFill>
                <a:latin typeface="David"/>
                <a:ea typeface="David"/>
                <a:cs typeface="David"/>
                <a:sym typeface="David"/>
              </a:rPr>
              <a:t>1000mW , 30dBm</a:t>
            </a:r>
            <a:endParaRPr b="0" i="0" sz="1400" u="none" cap="none" strike="noStrike">
              <a:solidFill>
                <a:schemeClr val="dk1"/>
              </a:solidFill>
              <a:latin typeface="David"/>
              <a:ea typeface="David"/>
              <a:cs typeface="David"/>
              <a:sym typeface="David"/>
            </a:endParaRPr>
          </a:p>
        </p:txBody>
      </p:sp>
      <p:sp>
        <p:nvSpPr>
          <p:cNvPr id="265" name="Google Shape;265;p42"/>
          <p:cNvSpPr txBox="1"/>
          <p:nvPr/>
        </p:nvSpPr>
        <p:spPr>
          <a:xfrm>
            <a:off x="82866" y="5674575"/>
            <a:ext cx="6285535" cy="670806"/>
          </a:xfrm>
          <a:prstGeom prst="rect">
            <a:avLst/>
          </a:prstGeom>
          <a:noFill/>
          <a:ln>
            <a:noFill/>
          </a:ln>
        </p:spPr>
        <p:txBody>
          <a:bodyPr anchorCtr="0" anchor="t" bIns="45700" lIns="91425" spcFirstLastPara="1" rIns="91425" wrap="square" tIns="45700">
            <a:noAutofit/>
          </a:bodyPr>
          <a:lstStyle/>
          <a:p>
            <a:pPr indent="0" lvl="0" marL="0" marR="0" rtl="1" algn="r">
              <a:lnSpc>
                <a:spcPct val="100000"/>
              </a:lnSpc>
              <a:spcBef>
                <a:spcPts val="0"/>
              </a:spcBef>
              <a:spcAft>
                <a:spcPts val="0"/>
              </a:spcAft>
              <a:buClr>
                <a:srgbClr val="C00000"/>
              </a:buClr>
              <a:buSzPts val="1400"/>
              <a:buFont typeface="Arial"/>
              <a:buNone/>
            </a:pPr>
            <a:r>
              <a:rPr lang="iw-IL" sz="1400">
                <a:solidFill>
                  <a:schemeClr val="dk1"/>
                </a:solidFill>
                <a:latin typeface="David"/>
                <a:ea typeface="David"/>
                <a:cs typeface="David"/>
                <a:sym typeface="David"/>
              </a:rPr>
              <a:t>ד. תדר התהודה, מסרק תדרים  בתחום תדר רחב יותר. </a:t>
            </a:r>
            <a:endParaRPr sz="1400">
              <a:solidFill>
                <a:schemeClr val="dk1"/>
              </a:solidFill>
              <a:latin typeface="David"/>
              <a:ea typeface="David"/>
              <a:cs typeface="David"/>
              <a:sym typeface="David"/>
            </a:endParaRPr>
          </a:p>
          <a:p>
            <a:pPr indent="0" lvl="0" marL="0" marR="0" rtl="0" algn="l">
              <a:spcBef>
                <a:spcPts val="0"/>
              </a:spcBef>
              <a:spcAft>
                <a:spcPts val="0"/>
              </a:spcAft>
              <a:buNone/>
            </a:pPr>
            <a:r>
              <a:rPr lang="iw-IL" sz="1400">
                <a:solidFill>
                  <a:schemeClr val="dk1"/>
                </a:solidFill>
                <a:latin typeface="David"/>
                <a:ea typeface="David"/>
                <a:cs typeface="David"/>
                <a:sym typeface="David"/>
              </a:rPr>
              <a:t>WL =	1549.78nm </a:t>
            </a:r>
            <a:endParaRPr/>
          </a:p>
          <a:p>
            <a:pPr indent="0" lvl="0" marL="0" marR="0" rtl="0" algn="l">
              <a:spcBef>
                <a:spcPts val="0"/>
              </a:spcBef>
              <a:spcAft>
                <a:spcPts val="0"/>
              </a:spcAft>
              <a:buNone/>
            </a:pPr>
            <a:r>
              <a:rPr b="0" i="0" lang="iw-IL" sz="1400" u="none" cap="none" strike="noStrike">
                <a:solidFill>
                  <a:schemeClr val="dk1"/>
                </a:solidFill>
                <a:latin typeface="David"/>
                <a:ea typeface="David"/>
                <a:cs typeface="David"/>
                <a:sym typeface="David"/>
              </a:rPr>
              <a:t>Gain (EDFA) = </a:t>
            </a:r>
            <a:r>
              <a:rPr lang="iw-IL" sz="1400">
                <a:solidFill>
                  <a:schemeClr val="dk1"/>
                </a:solidFill>
                <a:latin typeface="David"/>
                <a:ea typeface="David"/>
                <a:cs typeface="David"/>
                <a:sym typeface="David"/>
              </a:rPr>
              <a:t>1000mW , 30dBm</a:t>
            </a:r>
            <a:endParaRPr b="0" i="0" sz="1400" u="none" cap="none" strike="noStrike">
              <a:solidFill>
                <a:schemeClr val="dk1"/>
              </a:solidFill>
              <a:latin typeface="David"/>
              <a:ea typeface="David"/>
              <a:cs typeface="David"/>
              <a:sym typeface="Davi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id="271" name="Google Shape;271;p43"/>
          <p:cNvPicPr preferRelativeResize="0"/>
          <p:nvPr/>
        </p:nvPicPr>
        <p:blipFill rotWithShape="1">
          <a:blip r:embed="rId3">
            <a:alphaModFix/>
          </a:blip>
          <a:srcRect b="0" l="0" r="0" t="0"/>
          <a:stretch/>
        </p:blipFill>
        <p:spPr>
          <a:xfrm>
            <a:off x="-20667" y="1"/>
            <a:ext cx="12212667" cy="6858000"/>
          </a:xfrm>
          <a:prstGeom prst="rect">
            <a:avLst/>
          </a:prstGeom>
          <a:noFill/>
          <a:ln>
            <a:noFill/>
          </a:ln>
        </p:spPr>
      </p:pic>
      <p:pic>
        <p:nvPicPr>
          <p:cNvPr descr="A screen shot of a graph&#10;&#10;Description automatically generated with low confidence" id="272" name="Google Shape;272;p43"/>
          <p:cNvPicPr preferRelativeResize="0"/>
          <p:nvPr/>
        </p:nvPicPr>
        <p:blipFill rotWithShape="1">
          <a:blip r:embed="rId4">
            <a:alphaModFix/>
          </a:blip>
          <a:srcRect b="0" l="0" r="0" t="0"/>
          <a:stretch/>
        </p:blipFill>
        <p:spPr>
          <a:xfrm>
            <a:off x="6100410" y="423836"/>
            <a:ext cx="5833680" cy="2872424"/>
          </a:xfrm>
          <a:prstGeom prst="rect">
            <a:avLst/>
          </a:prstGeom>
          <a:noFill/>
          <a:ln>
            <a:noFill/>
          </a:ln>
        </p:spPr>
      </p:pic>
      <p:pic>
        <p:nvPicPr>
          <p:cNvPr descr="A screen shot of a computer&#10;&#10;Description automatically generated" id="273" name="Google Shape;273;p43"/>
          <p:cNvPicPr preferRelativeResize="0"/>
          <p:nvPr/>
        </p:nvPicPr>
        <p:blipFill rotWithShape="1">
          <a:blip r:embed="rId5">
            <a:alphaModFix/>
          </a:blip>
          <a:srcRect b="0" l="0" r="0" t="7613"/>
          <a:stretch/>
        </p:blipFill>
        <p:spPr>
          <a:xfrm>
            <a:off x="129125" y="444575"/>
            <a:ext cx="5705251" cy="2872425"/>
          </a:xfrm>
          <a:prstGeom prst="rect">
            <a:avLst/>
          </a:prstGeom>
          <a:noFill/>
          <a:ln>
            <a:noFill/>
          </a:ln>
        </p:spPr>
      </p:pic>
      <p:pic>
        <p:nvPicPr>
          <p:cNvPr descr="A screen shot of a computer&#10;&#10;Description automatically generated" id="274" name="Google Shape;274;p43"/>
          <p:cNvPicPr preferRelativeResize="0"/>
          <p:nvPr/>
        </p:nvPicPr>
        <p:blipFill rotWithShape="1">
          <a:blip r:embed="rId6">
            <a:alphaModFix/>
          </a:blip>
          <a:srcRect b="0" l="0" r="0" t="0"/>
          <a:stretch/>
        </p:blipFill>
        <p:spPr>
          <a:xfrm>
            <a:off x="6063871" y="3673788"/>
            <a:ext cx="5870219" cy="2790567"/>
          </a:xfrm>
          <a:prstGeom prst="rect">
            <a:avLst/>
          </a:prstGeom>
          <a:noFill/>
          <a:ln>
            <a:noFill/>
          </a:ln>
        </p:spPr>
      </p:pic>
      <p:sp>
        <p:nvSpPr>
          <p:cNvPr id="275" name="Google Shape;275;p43"/>
          <p:cNvSpPr txBox="1"/>
          <p:nvPr/>
        </p:nvSpPr>
        <p:spPr>
          <a:xfrm>
            <a:off x="6517137" y="4034413"/>
            <a:ext cx="2435855" cy="16311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WG_width = 1.4μm  </a:t>
            </a:r>
            <a:endParaRPr i="0" sz="1600" u="none" cap="none" strike="noStrike">
              <a:solidFill>
                <a:srgbClr val="0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R = 223μm </a:t>
            </a:r>
            <a:endParaRPr i="0" sz="1600" u="none" cap="none" strike="noStrike">
              <a:solidFill>
                <a:srgbClr val="0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Frequency = 194.446THz </a:t>
            </a:r>
            <a:endParaRPr i="0" sz="1600" u="none" cap="none" strike="noStrike">
              <a:solidFill>
                <a:srgbClr val="0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WL = 1550.407nm </a:t>
            </a:r>
            <a:endParaRPr i="0" sz="1600" u="none" cap="none" strike="noStrike">
              <a:solidFill>
                <a:srgbClr val="C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lang="iw-IL" sz="1600">
                <a:solidFill>
                  <a:srgbClr val="C00000"/>
                </a:solidFill>
                <a:latin typeface="David"/>
                <a:ea typeface="David"/>
                <a:cs typeface="David"/>
                <a:sym typeface="David"/>
              </a:rPr>
              <a:t>Gain = 1000mW</a:t>
            </a:r>
            <a:endParaRPr sz="1600">
              <a:solidFill>
                <a:srgbClr val="C00000"/>
              </a:solidFill>
              <a:latin typeface="David"/>
              <a:ea typeface="David"/>
              <a:cs typeface="David"/>
              <a:sym typeface="David"/>
            </a:endParaRPr>
          </a:p>
          <a:p>
            <a:pPr indent="0" lvl="0" marL="0" marR="0" rtl="0" algn="l">
              <a:lnSpc>
                <a:spcPct val="100000"/>
              </a:lnSpc>
              <a:spcBef>
                <a:spcPts val="0"/>
              </a:spcBef>
              <a:spcAft>
                <a:spcPts val="0"/>
              </a:spcAft>
              <a:buClr>
                <a:srgbClr val="000000"/>
              </a:buClr>
              <a:buSzPts val="1800"/>
              <a:buFont typeface="Arial"/>
              <a:buNone/>
            </a:pPr>
            <a:r>
              <a:t/>
            </a:r>
            <a:endParaRPr i="0" sz="2000" u="none" cap="none" strike="noStrike">
              <a:solidFill>
                <a:schemeClr val="dk1"/>
              </a:solidFill>
              <a:latin typeface="David"/>
              <a:ea typeface="David"/>
              <a:cs typeface="David"/>
              <a:sym typeface="David"/>
            </a:endParaRPr>
          </a:p>
        </p:txBody>
      </p:sp>
      <p:sp>
        <p:nvSpPr>
          <p:cNvPr id="276" name="Google Shape;276;p43"/>
          <p:cNvSpPr txBox="1"/>
          <p:nvPr/>
        </p:nvSpPr>
        <p:spPr>
          <a:xfrm>
            <a:off x="5427756" y="3292329"/>
            <a:ext cx="6644640" cy="388656"/>
          </a:xfrm>
          <a:prstGeom prst="rect">
            <a:avLst/>
          </a:prstGeom>
          <a:noFill/>
          <a:ln>
            <a:noFill/>
          </a:ln>
        </p:spPr>
        <p:txBody>
          <a:bodyPr anchorCtr="0" anchor="t" bIns="45700" lIns="91425" spcFirstLastPara="1" rIns="91425" wrap="square" tIns="45700">
            <a:spAutoFit/>
          </a:bodyPr>
          <a:lstStyle/>
          <a:p>
            <a:pPr indent="0" lvl="0" marL="0" marR="0" rtl="1" algn="r">
              <a:lnSpc>
                <a:spcPct val="107000"/>
              </a:lnSpc>
              <a:spcBef>
                <a:spcPts val="0"/>
              </a:spcBef>
              <a:spcAft>
                <a:spcPts val="0"/>
              </a:spcAft>
              <a:buClr>
                <a:srgbClr val="000000"/>
              </a:buClr>
              <a:buSzPts val="1800"/>
              <a:buFont typeface="Arial"/>
              <a:buNone/>
            </a:pPr>
            <a:r>
              <a:rPr b="0" i="1" lang="iw-IL" sz="1800" u="none" cap="none" strike="noStrike">
                <a:solidFill>
                  <a:schemeClr val="dk1"/>
                </a:solidFill>
                <a:latin typeface="David"/>
                <a:ea typeface="David"/>
                <a:cs typeface="David"/>
                <a:sym typeface="David"/>
              </a:rPr>
              <a:t>איור 7. סימולציה של ספקטרום טבעת התהודה שאיתה עבדנו בניס</a:t>
            </a:r>
            <a:r>
              <a:rPr i="1" lang="iw-IL" sz="1800">
                <a:solidFill>
                  <a:schemeClr val="dk1"/>
                </a:solidFill>
                <a:latin typeface="David"/>
                <a:ea typeface="David"/>
                <a:cs typeface="David"/>
                <a:sym typeface="David"/>
              </a:rPr>
              <a:t>וי</a:t>
            </a:r>
            <a:endParaRPr b="0" i="0" sz="1800" u="none" cap="none" strike="noStrike">
              <a:solidFill>
                <a:schemeClr val="dk1"/>
              </a:solidFill>
              <a:latin typeface="David"/>
              <a:ea typeface="David"/>
              <a:cs typeface="David"/>
              <a:sym typeface="David"/>
            </a:endParaRPr>
          </a:p>
        </p:txBody>
      </p:sp>
      <p:sp>
        <p:nvSpPr>
          <p:cNvPr id="277" name="Google Shape;277;p43"/>
          <p:cNvSpPr txBox="1"/>
          <p:nvPr/>
        </p:nvSpPr>
        <p:spPr>
          <a:xfrm>
            <a:off x="-568217" y="3290739"/>
            <a:ext cx="6105000" cy="388656"/>
          </a:xfrm>
          <a:prstGeom prst="rect">
            <a:avLst/>
          </a:prstGeom>
          <a:noFill/>
          <a:ln>
            <a:noFill/>
          </a:ln>
        </p:spPr>
        <p:txBody>
          <a:bodyPr anchorCtr="0" anchor="t" bIns="45700" lIns="91425" spcFirstLastPara="1" rIns="91425" wrap="square" tIns="45700">
            <a:spAutoFit/>
          </a:bodyPr>
          <a:lstStyle/>
          <a:p>
            <a:pPr indent="0" lvl="0" marL="0" marR="0" rtl="1" algn="r">
              <a:lnSpc>
                <a:spcPct val="107000"/>
              </a:lnSpc>
              <a:spcBef>
                <a:spcPts val="0"/>
              </a:spcBef>
              <a:spcAft>
                <a:spcPts val="0"/>
              </a:spcAft>
              <a:buClr>
                <a:schemeClr val="dk1"/>
              </a:buClr>
              <a:buSzPts val="1800"/>
              <a:buFont typeface="David"/>
              <a:buNone/>
            </a:pPr>
            <a:r>
              <a:rPr b="0" i="1" lang="iw-IL" sz="1800" u="none" cap="none" strike="noStrike">
                <a:solidFill>
                  <a:schemeClr val="dk1"/>
                </a:solidFill>
                <a:latin typeface="David"/>
                <a:ea typeface="David"/>
                <a:cs typeface="David"/>
                <a:sym typeface="David"/>
              </a:rPr>
              <a:t>איור 8. סימולציה של מקור אור עם אורך גל יחיד</a:t>
            </a:r>
            <a:endParaRPr b="0" i="1" sz="1800" u="none" cap="none" strike="noStrike">
              <a:solidFill>
                <a:schemeClr val="dk1"/>
              </a:solidFill>
              <a:latin typeface="David"/>
              <a:ea typeface="David"/>
              <a:cs typeface="David"/>
              <a:sym typeface="David"/>
            </a:endParaRPr>
          </a:p>
        </p:txBody>
      </p:sp>
      <p:sp>
        <p:nvSpPr>
          <p:cNvPr id="278" name="Google Shape;278;p43"/>
          <p:cNvSpPr txBox="1"/>
          <p:nvPr/>
        </p:nvSpPr>
        <p:spPr>
          <a:xfrm>
            <a:off x="5521655" y="6435704"/>
            <a:ext cx="6901469" cy="388656"/>
          </a:xfrm>
          <a:prstGeom prst="rect">
            <a:avLst/>
          </a:prstGeom>
          <a:noFill/>
          <a:ln>
            <a:noFill/>
          </a:ln>
        </p:spPr>
        <p:txBody>
          <a:bodyPr anchorCtr="0" anchor="t" bIns="45700" lIns="91425" spcFirstLastPara="1" rIns="91425" wrap="square" tIns="45700">
            <a:spAutoFit/>
          </a:bodyPr>
          <a:lstStyle/>
          <a:p>
            <a:pPr indent="0" lvl="0" marL="0" marR="0" rtl="1" algn="ctr">
              <a:lnSpc>
                <a:spcPct val="107000"/>
              </a:lnSpc>
              <a:spcBef>
                <a:spcPts val="0"/>
              </a:spcBef>
              <a:spcAft>
                <a:spcPts val="0"/>
              </a:spcAft>
              <a:buClr>
                <a:schemeClr val="dk1"/>
              </a:buClr>
              <a:buSzPts val="1800"/>
              <a:buFont typeface="David"/>
              <a:buNone/>
            </a:pPr>
            <a:r>
              <a:rPr b="0" i="1" lang="iw-IL" sz="1800" u="none" cap="none" strike="noStrike">
                <a:solidFill>
                  <a:schemeClr val="dk1"/>
                </a:solidFill>
                <a:latin typeface="David"/>
                <a:ea typeface="David"/>
                <a:cs typeface="David"/>
                <a:sym typeface="David"/>
              </a:rPr>
              <a:t>איור 9. </a:t>
            </a:r>
            <a:r>
              <a:rPr i="1" lang="iw-IL" sz="1800">
                <a:solidFill>
                  <a:schemeClr val="dk1"/>
                </a:solidFill>
                <a:latin typeface="David"/>
                <a:ea typeface="David"/>
                <a:cs typeface="David"/>
                <a:sym typeface="David"/>
              </a:rPr>
              <a:t>מקור אור עם אורך גל יחד בתוספת הגבר</a:t>
            </a:r>
            <a:r>
              <a:rPr b="0" i="1" lang="iw-IL" sz="1800" u="none" cap="none" strike="noStrike">
                <a:solidFill>
                  <a:schemeClr val="dk1"/>
                </a:solidFill>
                <a:latin typeface="David"/>
                <a:ea typeface="David"/>
                <a:cs typeface="David"/>
                <a:sym typeface="David"/>
              </a:rPr>
              <a:t> - הופעת הרמוניות</a:t>
            </a:r>
            <a:endParaRPr b="0" i="1" sz="1800" u="none" cap="none" strike="noStrike">
              <a:solidFill>
                <a:schemeClr val="dk1"/>
              </a:solidFill>
              <a:latin typeface="David"/>
              <a:ea typeface="David"/>
              <a:cs typeface="David"/>
              <a:sym typeface="David"/>
            </a:endParaRPr>
          </a:p>
        </p:txBody>
      </p:sp>
      <p:sp>
        <p:nvSpPr>
          <p:cNvPr id="279" name="Google Shape;279;p43"/>
          <p:cNvSpPr txBox="1"/>
          <p:nvPr/>
        </p:nvSpPr>
        <p:spPr>
          <a:xfrm>
            <a:off x="-710222" y="6136355"/>
            <a:ext cx="6259606" cy="685019"/>
          </a:xfrm>
          <a:prstGeom prst="rect">
            <a:avLst/>
          </a:prstGeom>
          <a:noFill/>
          <a:ln>
            <a:noFill/>
          </a:ln>
        </p:spPr>
        <p:txBody>
          <a:bodyPr anchorCtr="0" anchor="t" bIns="45700" lIns="91425" spcFirstLastPara="1" rIns="91425" wrap="square" tIns="45700">
            <a:spAutoFit/>
          </a:bodyPr>
          <a:lstStyle/>
          <a:p>
            <a:pPr indent="0" lvl="0" marL="0" marR="0" rtl="1" algn="r">
              <a:lnSpc>
                <a:spcPct val="107000"/>
              </a:lnSpc>
              <a:spcBef>
                <a:spcPts val="0"/>
              </a:spcBef>
              <a:spcAft>
                <a:spcPts val="0"/>
              </a:spcAft>
              <a:buClr>
                <a:schemeClr val="dk1"/>
              </a:buClr>
              <a:buSzPts val="1800"/>
              <a:buFont typeface="David"/>
              <a:buNone/>
            </a:pPr>
            <a:br>
              <a:rPr b="0" i="1" lang="iw-IL" sz="1800" u="none" cap="none" strike="noStrike">
                <a:solidFill>
                  <a:schemeClr val="dk1"/>
                </a:solidFill>
                <a:latin typeface="David"/>
                <a:ea typeface="David"/>
                <a:cs typeface="David"/>
                <a:sym typeface="David"/>
              </a:rPr>
            </a:br>
            <a:r>
              <a:rPr b="0" i="1" lang="iw-IL" sz="1800" u="none" cap="none" strike="noStrike">
                <a:solidFill>
                  <a:schemeClr val="dk1"/>
                </a:solidFill>
                <a:latin typeface="David"/>
                <a:ea typeface="David"/>
                <a:cs typeface="David"/>
                <a:sym typeface="David"/>
              </a:rPr>
              <a:t>איור 10. תדר תהודה, קבלת מסרקת תדרים. </a:t>
            </a:r>
            <a:endParaRPr b="0" i="1" sz="1800" u="none" cap="none" strike="noStrike">
              <a:solidFill>
                <a:schemeClr val="dk1"/>
              </a:solidFill>
              <a:latin typeface="David"/>
              <a:ea typeface="David"/>
              <a:cs typeface="David"/>
              <a:sym typeface="David"/>
            </a:endParaRPr>
          </a:p>
        </p:txBody>
      </p:sp>
      <p:sp>
        <p:nvSpPr>
          <p:cNvPr id="280" name="Google Shape;280;p43"/>
          <p:cNvSpPr txBox="1"/>
          <p:nvPr>
            <p:ph idx="12" type="sldNum"/>
          </p:nvPr>
        </p:nvSpPr>
        <p:spPr>
          <a:xfrm>
            <a:off x="8077200" y="1693756"/>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lt1"/>
              </a:buClr>
              <a:buSzPts val="1200"/>
              <a:buFont typeface="David"/>
              <a:buNone/>
            </a:pPr>
            <a:fld id="{00000000-1234-1234-1234-123412341234}" type="slidenum">
              <a:rPr b="1" lang="iw-IL">
                <a:latin typeface="David"/>
                <a:ea typeface="David"/>
                <a:cs typeface="David"/>
                <a:sym typeface="David"/>
              </a:rPr>
              <a:t>‹#›</a:t>
            </a:fld>
            <a:endParaRPr b="1">
              <a:latin typeface="David"/>
              <a:ea typeface="David"/>
              <a:cs typeface="David"/>
              <a:sym typeface="David"/>
            </a:endParaRPr>
          </a:p>
        </p:txBody>
      </p:sp>
      <p:sp>
        <p:nvSpPr>
          <p:cNvPr id="281" name="Google Shape;281;p43"/>
          <p:cNvSpPr txBox="1"/>
          <p:nvPr/>
        </p:nvSpPr>
        <p:spPr>
          <a:xfrm>
            <a:off x="9420382" y="6575058"/>
            <a:ext cx="2743200"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iw-IL" sz="1200">
                <a:solidFill>
                  <a:schemeClr val="dk1"/>
                </a:solidFill>
                <a:latin typeface="David"/>
                <a:ea typeface="David"/>
                <a:cs typeface="David"/>
                <a:sym typeface="David"/>
              </a:rPr>
              <a:t>8</a:t>
            </a:r>
            <a:endParaRPr/>
          </a:p>
        </p:txBody>
      </p:sp>
      <p:sp>
        <p:nvSpPr>
          <p:cNvPr id="282" name="Google Shape;282;p43"/>
          <p:cNvSpPr txBox="1"/>
          <p:nvPr/>
        </p:nvSpPr>
        <p:spPr>
          <a:xfrm>
            <a:off x="2696759" y="-151335"/>
            <a:ext cx="5705251"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iw-IL" sz="4400">
                <a:solidFill>
                  <a:schemeClr val="dk1"/>
                </a:solidFill>
                <a:latin typeface="David"/>
                <a:ea typeface="David"/>
                <a:cs typeface="David"/>
                <a:sym typeface="David"/>
              </a:rPr>
              <a:t>מדידת התופעה בסימולציה</a:t>
            </a:r>
            <a:endParaRPr sz="4400">
              <a:solidFill>
                <a:schemeClr val="dk1"/>
              </a:solidFill>
              <a:latin typeface="David"/>
              <a:ea typeface="David"/>
              <a:cs typeface="David"/>
              <a:sym typeface="David"/>
            </a:endParaRPr>
          </a:p>
        </p:txBody>
      </p:sp>
      <p:grpSp>
        <p:nvGrpSpPr>
          <p:cNvPr id="283" name="Google Shape;283;p43"/>
          <p:cNvGrpSpPr/>
          <p:nvPr/>
        </p:nvGrpSpPr>
        <p:grpSpPr>
          <a:xfrm>
            <a:off x="135176" y="3633076"/>
            <a:ext cx="5698414" cy="2887067"/>
            <a:chOff x="1440" y="9988"/>
            <a:chExt cx="9196" cy="4819"/>
          </a:xfrm>
        </p:grpSpPr>
        <p:pic>
          <p:nvPicPr>
            <p:cNvPr id="284" name="Google Shape;284;p43"/>
            <p:cNvPicPr preferRelativeResize="0"/>
            <p:nvPr/>
          </p:nvPicPr>
          <p:blipFill rotWithShape="1">
            <a:blip r:embed="rId7">
              <a:alphaModFix/>
            </a:blip>
            <a:srcRect b="0" l="0" r="0" t="0"/>
            <a:stretch/>
          </p:blipFill>
          <p:spPr>
            <a:xfrm>
              <a:off x="1440" y="9988"/>
              <a:ext cx="9196" cy="4819"/>
            </a:xfrm>
            <a:prstGeom prst="rect">
              <a:avLst/>
            </a:prstGeom>
            <a:noFill/>
            <a:ln>
              <a:noFill/>
            </a:ln>
          </p:spPr>
        </p:pic>
        <p:sp>
          <p:nvSpPr>
            <p:cNvPr id="285" name="Google Shape;285;p43"/>
            <p:cNvSpPr txBox="1"/>
            <p:nvPr/>
          </p:nvSpPr>
          <p:spPr>
            <a:xfrm>
              <a:off x="2270" y="10532"/>
              <a:ext cx="5431" cy="165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C00000"/>
                </a:buClr>
                <a:buSzPts val="1400"/>
                <a:buFont typeface="Calibri"/>
                <a:buNone/>
              </a:pPr>
              <a:r>
                <a:rPr b="0" i="0" lang="iw-IL" sz="1400" u="none" cap="none" strike="noStrike">
                  <a:solidFill>
                    <a:srgbClr val="C00000"/>
                  </a:solidFill>
                  <a:latin typeface="Calibri"/>
                  <a:ea typeface="Calibri"/>
                  <a:cs typeface="Calibri"/>
                  <a:sym typeface="Calibri"/>
                </a:rPr>
                <a:t> </a:t>
              </a:r>
              <a:endParaRPr b="0" i="0" sz="1800" u="none" cap="none" strike="noStrike">
                <a:solidFill>
                  <a:schemeClr val="lt1"/>
                </a:solidFill>
                <a:latin typeface="Arial"/>
                <a:ea typeface="Arial"/>
                <a:cs typeface="Arial"/>
                <a:sym typeface="Arial"/>
              </a:endParaRPr>
            </a:p>
          </p:txBody>
        </p:sp>
      </p:grpSp>
      <p:sp>
        <p:nvSpPr>
          <p:cNvPr id="286" name="Google Shape;286;p43"/>
          <p:cNvSpPr txBox="1"/>
          <p:nvPr/>
        </p:nvSpPr>
        <p:spPr>
          <a:xfrm>
            <a:off x="681624" y="3978444"/>
            <a:ext cx="2335213" cy="16311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WG_width = 1.4μm  </a:t>
            </a:r>
            <a:endParaRPr i="0" sz="1600" u="none" cap="none" strike="noStrike">
              <a:solidFill>
                <a:srgbClr val="C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R = 223μm </a:t>
            </a:r>
            <a:endParaRPr i="0" sz="1600" u="none" cap="none" strike="noStrike">
              <a:solidFill>
                <a:srgbClr val="C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Frequency = 194.445THz </a:t>
            </a:r>
            <a:endParaRPr i="0" sz="1600" u="none" cap="none" strike="noStrike">
              <a:solidFill>
                <a:srgbClr val="0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WL = 1550.408nm </a:t>
            </a:r>
            <a:endParaRPr i="0" sz="1600" u="none" cap="none" strike="noStrike">
              <a:solidFill>
                <a:srgbClr val="C00000"/>
              </a:solidFill>
              <a:latin typeface="David"/>
              <a:ea typeface="David"/>
              <a:cs typeface="David"/>
              <a:sym typeface="David"/>
            </a:endParaRPr>
          </a:p>
          <a:p>
            <a:pPr indent="0" lvl="0" marL="0" marR="0" rtl="0" algn="l">
              <a:spcBef>
                <a:spcPts val="0"/>
              </a:spcBef>
              <a:spcAft>
                <a:spcPts val="0"/>
              </a:spcAft>
              <a:buNone/>
            </a:pPr>
            <a:r>
              <a:rPr lang="iw-IL" sz="1600">
                <a:solidFill>
                  <a:srgbClr val="C00000"/>
                </a:solidFill>
                <a:latin typeface="David"/>
                <a:ea typeface="David"/>
                <a:cs typeface="David"/>
                <a:sym typeface="David"/>
              </a:rPr>
              <a:t>Gain = 1000mW</a:t>
            </a:r>
            <a:endParaRPr sz="1600">
              <a:solidFill>
                <a:srgbClr val="C00000"/>
              </a:solidFill>
              <a:latin typeface="David"/>
              <a:ea typeface="David"/>
              <a:cs typeface="David"/>
              <a:sym typeface="David"/>
            </a:endParaRPr>
          </a:p>
          <a:p>
            <a:pPr indent="0" lvl="0" marL="0" marR="0" rtl="0" algn="l">
              <a:lnSpc>
                <a:spcPct val="100000"/>
              </a:lnSpc>
              <a:spcBef>
                <a:spcPts val="0"/>
              </a:spcBef>
              <a:spcAft>
                <a:spcPts val="0"/>
              </a:spcAft>
              <a:buClr>
                <a:srgbClr val="000000"/>
              </a:buClr>
              <a:buSzPts val="1800"/>
              <a:buFont typeface="Arial"/>
              <a:buNone/>
            </a:pPr>
            <a:r>
              <a:t/>
            </a:r>
            <a:endParaRPr i="0" sz="2000" u="none" cap="none" strike="noStrike">
              <a:solidFill>
                <a:schemeClr val="dk1"/>
              </a:solidFill>
              <a:latin typeface="David"/>
              <a:ea typeface="David"/>
              <a:cs typeface="David"/>
              <a:sym typeface="David"/>
            </a:endParaRPr>
          </a:p>
        </p:txBody>
      </p:sp>
      <p:sp>
        <p:nvSpPr>
          <p:cNvPr id="287" name="Google Shape;287;p43"/>
          <p:cNvSpPr txBox="1"/>
          <p:nvPr/>
        </p:nvSpPr>
        <p:spPr>
          <a:xfrm>
            <a:off x="545895" y="650571"/>
            <a:ext cx="2435855" cy="16311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WG_width = 1.4μm  </a:t>
            </a:r>
            <a:endParaRPr i="0" sz="1600" u="none" cap="none" strike="noStrike">
              <a:solidFill>
                <a:srgbClr val="0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R = 223μm </a:t>
            </a:r>
            <a:endParaRPr i="0" sz="1600" u="none" cap="none" strike="noStrike">
              <a:solidFill>
                <a:srgbClr val="0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Frequency = 194.447THz </a:t>
            </a:r>
            <a:endParaRPr i="0" sz="1600" u="none" cap="none" strike="noStrike">
              <a:solidFill>
                <a:srgbClr val="0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i="0" lang="iw-IL" sz="1600" u="none" cap="none" strike="noStrike">
                <a:solidFill>
                  <a:srgbClr val="C00000"/>
                </a:solidFill>
                <a:latin typeface="David"/>
                <a:ea typeface="David"/>
                <a:cs typeface="David"/>
                <a:sym typeface="David"/>
              </a:rPr>
              <a:t>WL = 1550.406nm </a:t>
            </a:r>
            <a:endParaRPr i="0" sz="1600" u="none" cap="none" strike="noStrike">
              <a:solidFill>
                <a:srgbClr val="C00000"/>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lang="iw-IL" sz="1600">
                <a:solidFill>
                  <a:srgbClr val="C00000"/>
                </a:solidFill>
                <a:latin typeface="David"/>
                <a:ea typeface="David"/>
                <a:cs typeface="David"/>
                <a:sym typeface="David"/>
              </a:rPr>
              <a:t>Gain = None</a:t>
            </a:r>
            <a:endParaRPr sz="1600">
              <a:solidFill>
                <a:srgbClr val="C00000"/>
              </a:solidFill>
              <a:latin typeface="David"/>
              <a:ea typeface="David"/>
              <a:cs typeface="David"/>
              <a:sym typeface="David"/>
            </a:endParaRPr>
          </a:p>
          <a:p>
            <a:pPr indent="0" lvl="0" marL="0" marR="0" rtl="0" algn="l">
              <a:lnSpc>
                <a:spcPct val="100000"/>
              </a:lnSpc>
              <a:spcBef>
                <a:spcPts val="0"/>
              </a:spcBef>
              <a:spcAft>
                <a:spcPts val="0"/>
              </a:spcAft>
              <a:buClr>
                <a:srgbClr val="000000"/>
              </a:buClr>
              <a:buSzPts val="1800"/>
              <a:buFont typeface="Arial"/>
              <a:buNone/>
            </a:pPr>
            <a:r>
              <a:t/>
            </a:r>
            <a:endParaRPr i="0" sz="2000" u="none" cap="none" strike="noStrike">
              <a:solidFill>
                <a:schemeClr val="dk1"/>
              </a:solidFill>
              <a:latin typeface="David"/>
              <a:ea typeface="David"/>
              <a:cs typeface="David"/>
              <a:sym typeface="Davi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2" name="Shape 292"/>
        <p:cNvGrpSpPr/>
        <p:nvPr/>
      </p:nvGrpSpPr>
      <p:grpSpPr>
        <a:xfrm>
          <a:off x="0" y="0"/>
          <a:ext cx="0" cy="0"/>
          <a:chOff x="0" y="0"/>
          <a:chExt cx="0" cy="0"/>
        </a:xfrm>
      </p:grpSpPr>
      <p:pic>
        <p:nvPicPr>
          <p:cNvPr id="293" name="Google Shape;293;p44"/>
          <p:cNvPicPr preferRelativeResize="0"/>
          <p:nvPr/>
        </p:nvPicPr>
        <p:blipFill rotWithShape="1">
          <a:blip r:embed="rId3">
            <a:alphaModFix/>
          </a:blip>
          <a:srcRect b="0" l="0" r="0" t="0"/>
          <a:stretch/>
        </p:blipFill>
        <p:spPr>
          <a:xfrm>
            <a:off x="-30272" y="-21924"/>
            <a:ext cx="12222272" cy="6879924"/>
          </a:xfrm>
          <a:prstGeom prst="rect">
            <a:avLst/>
          </a:prstGeom>
          <a:noFill/>
          <a:ln>
            <a:noFill/>
          </a:ln>
        </p:spPr>
      </p:pic>
      <p:grpSp>
        <p:nvGrpSpPr>
          <p:cNvPr id="294" name="Google Shape;294;p44"/>
          <p:cNvGrpSpPr/>
          <p:nvPr/>
        </p:nvGrpSpPr>
        <p:grpSpPr>
          <a:xfrm>
            <a:off x="6268167" y="2246155"/>
            <a:ext cx="5788025" cy="4052443"/>
            <a:chOff x="0" y="0"/>
            <a:chExt cx="57302" cy="30632"/>
          </a:xfrm>
        </p:grpSpPr>
        <p:pic>
          <p:nvPicPr>
            <p:cNvPr descr="A picture containing text, computer, electronics, display device&#10;&#10;Description automatically generated" id="295" name="Google Shape;295;p44"/>
            <p:cNvPicPr preferRelativeResize="0"/>
            <p:nvPr/>
          </p:nvPicPr>
          <p:blipFill rotWithShape="1">
            <a:blip r:embed="rId4">
              <a:alphaModFix/>
            </a:blip>
            <a:srcRect b="7126" l="0" r="0" t="8121"/>
            <a:stretch/>
          </p:blipFill>
          <p:spPr>
            <a:xfrm>
              <a:off x="0" y="0"/>
              <a:ext cx="57302" cy="30632"/>
            </a:xfrm>
            <a:prstGeom prst="rect">
              <a:avLst/>
            </a:prstGeom>
            <a:noFill/>
            <a:ln>
              <a:noFill/>
            </a:ln>
          </p:spPr>
        </p:pic>
        <p:grpSp>
          <p:nvGrpSpPr>
            <p:cNvPr id="296" name="Google Shape;296;p44"/>
            <p:cNvGrpSpPr/>
            <p:nvPr/>
          </p:nvGrpSpPr>
          <p:grpSpPr>
            <a:xfrm>
              <a:off x="11532" y="4776"/>
              <a:ext cx="28387" cy="3344"/>
              <a:chOff x="0" y="0"/>
              <a:chExt cx="28387" cy="3343"/>
            </a:xfrm>
          </p:grpSpPr>
          <p:sp>
            <p:nvSpPr>
              <p:cNvPr id="297" name="Google Shape;297;p44"/>
              <p:cNvSpPr/>
              <p:nvPr/>
            </p:nvSpPr>
            <p:spPr>
              <a:xfrm>
                <a:off x="20062" y="0"/>
                <a:ext cx="8325" cy="3343"/>
              </a:xfrm>
              <a:prstGeom prst="ellipse">
                <a:avLst/>
              </a:prstGeom>
              <a:noFill/>
              <a:ln cap="flat" cmpd="sng" w="127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David"/>
                  <a:ea typeface="David"/>
                  <a:cs typeface="David"/>
                  <a:sym typeface="David"/>
                </a:endParaRPr>
              </a:p>
            </p:txBody>
          </p:sp>
          <p:sp>
            <p:nvSpPr>
              <p:cNvPr id="298" name="Google Shape;298;p44"/>
              <p:cNvSpPr/>
              <p:nvPr/>
            </p:nvSpPr>
            <p:spPr>
              <a:xfrm>
                <a:off x="0" y="0"/>
                <a:ext cx="8666" cy="3002"/>
              </a:xfrm>
              <a:prstGeom prst="ellipse">
                <a:avLst/>
              </a:prstGeom>
              <a:noFill/>
              <a:ln cap="flat" cmpd="sng" w="12700">
                <a:solidFill>
                  <a:srgbClr val="C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David"/>
                  <a:ea typeface="David"/>
                  <a:cs typeface="David"/>
                  <a:sym typeface="David"/>
                </a:endParaRPr>
              </a:p>
            </p:txBody>
          </p:sp>
        </p:grpSp>
      </p:grpSp>
      <p:pic>
        <p:nvPicPr>
          <p:cNvPr id="299" name="Google Shape;299;p44"/>
          <p:cNvPicPr preferRelativeResize="0"/>
          <p:nvPr/>
        </p:nvPicPr>
        <p:blipFill rotWithShape="1">
          <a:blip r:embed="rId5">
            <a:alphaModFix/>
          </a:blip>
          <a:srcRect b="0" l="0" r="0" t="0"/>
          <a:stretch/>
        </p:blipFill>
        <p:spPr>
          <a:xfrm>
            <a:off x="125653" y="2249326"/>
            <a:ext cx="5838826" cy="4052451"/>
          </a:xfrm>
          <a:prstGeom prst="rect">
            <a:avLst/>
          </a:prstGeom>
          <a:noFill/>
          <a:ln>
            <a:noFill/>
          </a:ln>
        </p:spPr>
      </p:pic>
      <p:sp>
        <p:nvSpPr>
          <p:cNvPr id="300" name="Google Shape;300;p44"/>
          <p:cNvSpPr txBox="1"/>
          <p:nvPr/>
        </p:nvSpPr>
        <p:spPr>
          <a:xfrm>
            <a:off x="2880581" y="2974859"/>
            <a:ext cx="3659456" cy="153725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C00000"/>
              </a:buClr>
              <a:buSzPts val="1400"/>
              <a:buFont typeface="Arial"/>
              <a:buNone/>
            </a:pPr>
            <a:r>
              <a:rPr b="0" i="0" lang="iw-IL" sz="1400" u="none" cap="none" strike="noStrike">
                <a:solidFill>
                  <a:schemeClr val="accent1"/>
                </a:solidFill>
                <a:latin typeface="David"/>
                <a:ea typeface="David"/>
                <a:cs typeface="David"/>
                <a:sym typeface="David"/>
              </a:rPr>
              <a:t>WG_width = 1.55 μm </a:t>
            </a:r>
            <a:endParaRPr b="0" i="0" sz="1400" u="none" cap="none" strike="noStrike">
              <a:solidFill>
                <a:schemeClr val="accent1"/>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b="0" i="0" lang="iw-IL" sz="1400" u="none" cap="none" strike="noStrike">
                <a:solidFill>
                  <a:schemeClr val="accent1"/>
                </a:solidFill>
                <a:latin typeface="David"/>
                <a:ea typeface="David"/>
                <a:cs typeface="David"/>
                <a:sym typeface="David"/>
              </a:rPr>
              <a:t>R = 223μm </a:t>
            </a:r>
            <a:endParaRPr b="0" i="0" sz="1400" u="none" cap="none" strike="noStrike">
              <a:solidFill>
                <a:schemeClr val="accent1"/>
              </a:solidFill>
              <a:latin typeface="David"/>
              <a:ea typeface="David"/>
              <a:cs typeface="David"/>
              <a:sym typeface="David"/>
            </a:endParaRPr>
          </a:p>
          <a:p>
            <a:pPr indent="0" lvl="0" marL="0" marR="0" rtl="0" algn="l">
              <a:lnSpc>
                <a:spcPct val="100000"/>
              </a:lnSpc>
              <a:spcBef>
                <a:spcPts val="0"/>
              </a:spcBef>
              <a:spcAft>
                <a:spcPts val="0"/>
              </a:spcAft>
              <a:buClr>
                <a:srgbClr val="C00000"/>
              </a:buClr>
              <a:buSzPts val="1400"/>
              <a:buFont typeface="Arial"/>
              <a:buNone/>
            </a:pPr>
            <a:r>
              <a:rPr b="0" i="0" lang="iw-IL" sz="1400" u="none" cap="none" strike="noStrike">
                <a:solidFill>
                  <a:schemeClr val="accent1"/>
                </a:solidFill>
                <a:latin typeface="David"/>
                <a:ea typeface="David"/>
                <a:cs typeface="David"/>
                <a:sym typeface="David"/>
              </a:rPr>
              <a:t>Reptation_rate = 101GHz /</a:t>
            </a:r>
            <a:r>
              <a:rPr b="0" i="0" lang="iw-IL" sz="3200" u="none" cap="none" strike="noStrike">
                <a:solidFill>
                  <a:schemeClr val="accent1"/>
                </a:solidFill>
                <a:latin typeface="David"/>
                <a:ea typeface="David"/>
                <a:cs typeface="David"/>
                <a:sym typeface="David"/>
              </a:rPr>
              <a:t> </a:t>
            </a:r>
            <a:r>
              <a:rPr b="0" i="0" lang="iw-IL" sz="1400" u="none" cap="none" strike="noStrike">
                <a:solidFill>
                  <a:schemeClr val="accent1"/>
                </a:solidFill>
                <a:latin typeface="David"/>
                <a:ea typeface="David"/>
                <a:cs typeface="David"/>
                <a:sym typeface="David"/>
              </a:rPr>
              <a:t>0.81nm</a:t>
            </a:r>
            <a:endParaRPr b="0" i="0" sz="1800" u="none" cap="none" strike="noStrike">
              <a:solidFill>
                <a:schemeClr val="accent1"/>
              </a:solidFill>
              <a:latin typeface="David"/>
              <a:ea typeface="David"/>
              <a:cs typeface="David"/>
              <a:sym typeface="David"/>
            </a:endParaRPr>
          </a:p>
        </p:txBody>
      </p:sp>
      <p:pic>
        <p:nvPicPr>
          <p:cNvPr id="301" name="Google Shape;301;p44"/>
          <p:cNvPicPr preferRelativeResize="0"/>
          <p:nvPr/>
        </p:nvPicPr>
        <p:blipFill rotWithShape="1">
          <a:blip r:embed="rId6">
            <a:alphaModFix/>
          </a:blip>
          <a:srcRect b="29700" l="1257" r="0" t="62733"/>
          <a:stretch/>
        </p:blipFill>
        <p:spPr>
          <a:xfrm>
            <a:off x="2880581" y="3418038"/>
            <a:ext cx="2537460" cy="260985"/>
          </a:xfrm>
          <a:prstGeom prst="rect">
            <a:avLst/>
          </a:prstGeom>
          <a:noFill/>
          <a:ln>
            <a:noFill/>
          </a:ln>
        </p:spPr>
      </p:pic>
      <p:sp>
        <p:nvSpPr>
          <p:cNvPr id="302" name="Google Shape;302;p44"/>
          <p:cNvSpPr txBox="1"/>
          <p:nvPr/>
        </p:nvSpPr>
        <p:spPr>
          <a:xfrm>
            <a:off x="5931058" y="6288612"/>
            <a:ext cx="6125134" cy="388656"/>
          </a:xfrm>
          <a:prstGeom prst="rect">
            <a:avLst/>
          </a:prstGeom>
          <a:noFill/>
          <a:ln>
            <a:noFill/>
          </a:ln>
        </p:spPr>
        <p:txBody>
          <a:bodyPr anchorCtr="0" anchor="t" bIns="45700" lIns="91425" spcFirstLastPara="1" rIns="91425" wrap="square" tIns="45700">
            <a:spAutoFit/>
          </a:bodyPr>
          <a:lstStyle/>
          <a:p>
            <a:pPr indent="0" lvl="0" marL="0" marR="0" rtl="1" algn="r">
              <a:lnSpc>
                <a:spcPct val="107000"/>
              </a:lnSpc>
              <a:spcBef>
                <a:spcPts val="0"/>
              </a:spcBef>
              <a:spcAft>
                <a:spcPts val="0"/>
              </a:spcAft>
              <a:buClr>
                <a:schemeClr val="dk1"/>
              </a:buClr>
              <a:buSzPts val="1800"/>
              <a:buFont typeface="David"/>
              <a:buNone/>
            </a:pPr>
            <a:r>
              <a:rPr b="0" i="1" lang="iw-IL" sz="1800" u="none" cap="none" strike="noStrike">
                <a:solidFill>
                  <a:schemeClr val="dk1"/>
                </a:solidFill>
                <a:latin typeface="David"/>
                <a:ea typeface="David"/>
                <a:cs typeface="David"/>
                <a:sym typeface="David"/>
              </a:rPr>
              <a:t>איור 12.  קבלת ערכים של הפרשי הפולסים בין כל אונות צד בניסוי</a:t>
            </a:r>
            <a:endParaRPr b="0" i="1" sz="1800" u="none" cap="none" strike="noStrike">
              <a:solidFill>
                <a:schemeClr val="dk1"/>
              </a:solidFill>
              <a:latin typeface="David"/>
              <a:ea typeface="David"/>
              <a:cs typeface="David"/>
              <a:sym typeface="David"/>
            </a:endParaRPr>
          </a:p>
        </p:txBody>
      </p:sp>
      <p:sp>
        <p:nvSpPr>
          <p:cNvPr id="303" name="Google Shape;303;p44"/>
          <p:cNvSpPr txBox="1"/>
          <p:nvPr/>
        </p:nvSpPr>
        <p:spPr>
          <a:xfrm>
            <a:off x="-328543" y="5707614"/>
            <a:ext cx="6259500" cy="981382"/>
          </a:xfrm>
          <a:prstGeom prst="rect">
            <a:avLst/>
          </a:prstGeom>
          <a:noFill/>
          <a:ln>
            <a:noFill/>
          </a:ln>
        </p:spPr>
        <p:txBody>
          <a:bodyPr anchorCtr="0" anchor="t" bIns="45700" lIns="91425" spcFirstLastPara="1" rIns="91425" wrap="square" tIns="45700">
            <a:spAutoFit/>
          </a:bodyPr>
          <a:lstStyle/>
          <a:p>
            <a:pPr indent="0" lvl="0" marL="0" marR="0" rtl="1" algn="r">
              <a:lnSpc>
                <a:spcPct val="107000"/>
              </a:lnSpc>
              <a:spcBef>
                <a:spcPts val="0"/>
              </a:spcBef>
              <a:spcAft>
                <a:spcPts val="0"/>
              </a:spcAft>
              <a:buClr>
                <a:schemeClr val="dk1"/>
              </a:buClr>
              <a:buSzPts val="1800"/>
              <a:buFont typeface="David"/>
              <a:buNone/>
            </a:pPr>
            <a:br>
              <a:rPr b="0" i="1" lang="iw-IL" sz="1800" u="none" cap="none" strike="noStrike">
                <a:solidFill>
                  <a:schemeClr val="dk1"/>
                </a:solidFill>
                <a:latin typeface="David"/>
                <a:ea typeface="David"/>
                <a:cs typeface="David"/>
                <a:sym typeface="David"/>
              </a:rPr>
            </a:br>
            <a:br>
              <a:rPr b="0" i="1" lang="iw-IL" sz="1800" u="none" cap="none" strike="noStrike">
                <a:solidFill>
                  <a:schemeClr val="dk1"/>
                </a:solidFill>
                <a:latin typeface="David"/>
                <a:ea typeface="David"/>
                <a:cs typeface="David"/>
                <a:sym typeface="David"/>
              </a:rPr>
            </a:br>
            <a:r>
              <a:rPr b="0" i="1" lang="iw-IL" sz="1800" u="none" cap="none" strike="noStrike">
                <a:solidFill>
                  <a:schemeClr val="dk1"/>
                </a:solidFill>
                <a:latin typeface="David"/>
                <a:ea typeface="David"/>
                <a:cs typeface="David"/>
                <a:sym typeface="David"/>
              </a:rPr>
              <a:t>איור 13. קבלת ערכים של הפרשי הפולסים בין כל אונות צד בסימולציה</a:t>
            </a:r>
            <a:endParaRPr b="0" i="1" sz="1800" u="none" cap="none" strike="noStrike">
              <a:solidFill>
                <a:schemeClr val="dk1"/>
              </a:solidFill>
              <a:latin typeface="David"/>
              <a:ea typeface="David"/>
              <a:cs typeface="David"/>
              <a:sym typeface="David"/>
            </a:endParaRPr>
          </a:p>
        </p:txBody>
      </p:sp>
      <p:grpSp>
        <p:nvGrpSpPr>
          <p:cNvPr id="304" name="Google Shape;304;p44"/>
          <p:cNvGrpSpPr/>
          <p:nvPr/>
        </p:nvGrpSpPr>
        <p:grpSpPr>
          <a:xfrm>
            <a:off x="716974" y="664234"/>
            <a:ext cx="4175980" cy="2225421"/>
            <a:chOff x="7737095" y="7416"/>
            <a:chExt cx="4175980" cy="2225421"/>
          </a:xfrm>
        </p:grpSpPr>
        <p:pic>
          <p:nvPicPr>
            <p:cNvPr descr="A picture containing pattern, circle, symmetry, line&#10;&#10;Description automatically generated" id="305" name="Google Shape;305;p44"/>
            <p:cNvPicPr preferRelativeResize="0"/>
            <p:nvPr/>
          </p:nvPicPr>
          <p:blipFill rotWithShape="1">
            <a:blip r:embed="rId7">
              <a:alphaModFix/>
            </a:blip>
            <a:srcRect b="0" l="0" r="0" t="0"/>
            <a:stretch/>
          </p:blipFill>
          <p:spPr>
            <a:xfrm>
              <a:off x="9774763" y="7416"/>
              <a:ext cx="1015365" cy="883285"/>
            </a:xfrm>
            <a:prstGeom prst="rect">
              <a:avLst/>
            </a:prstGeom>
            <a:noFill/>
            <a:ln>
              <a:noFill/>
            </a:ln>
          </p:spPr>
        </p:pic>
        <p:sp>
          <p:nvSpPr>
            <p:cNvPr id="306" name="Google Shape;306;p44"/>
            <p:cNvSpPr txBox="1"/>
            <p:nvPr/>
          </p:nvSpPr>
          <p:spPr>
            <a:xfrm>
              <a:off x="7737095" y="955092"/>
              <a:ext cx="4175980" cy="1277745"/>
            </a:xfrm>
            <a:prstGeom prst="rect">
              <a:avLst/>
            </a:prstGeom>
            <a:noFill/>
            <a:ln>
              <a:noFill/>
            </a:ln>
          </p:spPr>
          <p:txBody>
            <a:bodyPr anchorCtr="0" anchor="t" bIns="45700" lIns="91425" spcFirstLastPara="1" rIns="91425" wrap="square" tIns="45700">
              <a:spAutoFit/>
            </a:bodyPr>
            <a:lstStyle/>
            <a:p>
              <a:pPr indent="0" lvl="0" marL="0" marR="0" rtl="1" algn="r">
                <a:lnSpc>
                  <a:spcPct val="107000"/>
                </a:lnSpc>
                <a:spcBef>
                  <a:spcPts val="0"/>
                </a:spcBef>
                <a:spcAft>
                  <a:spcPts val="0"/>
                </a:spcAft>
                <a:buNone/>
              </a:pPr>
              <a:r>
                <a:rPr b="0" i="1" lang="iw-IL" sz="1800" u="none" cap="none" strike="noStrike">
                  <a:solidFill>
                    <a:schemeClr val="dk1"/>
                  </a:solidFill>
                  <a:latin typeface="David"/>
                  <a:ea typeface="David"/>
                  <a:cs typeface="David"/>
                  <a:sym typeface="David"/>
                </a:rPr>
                <a:t>איור 11. המחשת הטבעת </a:t>
              </a:r>
              <a:r>
                <a:rPr i="1" lang="iw-IL" sz="1800">
                  <a:solidFill>
                    <a:schemeClr val="dk1"/>
                  </a:solidFill>
                  <a:latin typeface="David"/>
                  <a:ea typeface="David"/>
                  <a:cs typeface="David"/>
                  <a:sym typeface="David"/>
                </a:rPr>
                <a:t>(מקובץ GDS)</a:t>
              </a:r>
              <a:r>
                <a:rPr b="0" i="1" lang="iw-IL" sz="1800" u="none" cap="none" strike="noStrike">
                  <a:solidFill>
                    <a:schemeClr val="dk1"/>
                  </a:solidFill>
                  <a:latin typeface="David"/>
                  <a:ea typeface="David"/>
                  <a:cs typeface="David"/>
                  <a:sym typeface="David"/>
                </a:rPr>
                <a:t> עלי</a:t>
              </a:r>
              <a:r>
                <a:rPr i="1" lang="iw-IL" sz="1800">
                  <a:solidFill>
                    <a:schemeClr val="dk1"/>
                  </a:solidFill>
                  <a:latin typeface="David"/>
                  <a:ea typeface="David"/>
                  <a:cs typeface="David"/>
                  <a:sym typeface="David"/>
                </a:rPr>
                <a:t>ה בוצע הניסוי, </a:t>
              </a:r>
              <a:r>
                <a:rPr lang="iw-IL" sz="1800">
                  <a:solidFill>
                    <a:schemeClr val="dk1"/>
                  </a:solidFill>
                  <a:latin typeface="Arial"/>
                  <a:ea typeface="Arial"/>
                  <a:cs typeface="Arial"/>
                  <a:sym typeface="Arial"/>
                </a:rPr>
                <a:t>R = 223μm</a:t>
              </a:r>
              <a:endParaRPr sz="1800">
                <a:solidFill>
                  <a:schemeClr val="dk1"/>
                </a:solidFill>
                <a:latin typeface="Arial"/>
                <a:ea typeface="Arial"/>
                <a:cs typeface="Arial"/>
                <a:sym typeface="Arial"/>
              </a:endParaRPr>
            </a:p>
            <a:p>
              <a:pPr indent="0" lvl="0" marL="0" marR="0" rtl="1" algn="r">
                <a:lnSpc>
                  <a:spcPct val="107000"/>
                </a:lnSpc>
                <a:spcBef>
                  <a:spcPts val="0"/>
                </a:spcBef>
                <a:spcAft>
                  <a:spcPts val="0"/>
                </a:spcAft>
                <a:buNone/>
              </a:pPr>
              <a:r>
                <a:t/>
              </a:r>
              <a:endParaRPr i="1" sz="1800">
                <a:solidFill>
                  <a:schemeClr val="dk1"/>
                </a:solidFill>
                <a:latin typeface="David"/>
                <a:ea typeface="David"/>
                <a:cs typeface="David"/>
                <a:sym typeface="David"/>
              </a:endParaRPr>
            </a:p>
            <a:p>
              <a:pPr indent="0" lvl="0" marL="0" marR="0" rtl="1" algn="r">
                <a:lnSpc>
                  <a:spcPct val="107000"/>
                </a:lnSpc>
                <a:spcBef>
                  <a:spcPts val="0"/>
                </a:spcBef>
                <a:spcAft>
                  <a:spcPts val="0"/>
                </a:spcAft>
                <a:buClr>
                  <a:schemeClr val="lt1"/>
                </a:buClr>
                <a:buSzPts val="1800"/>
                <a:buFont typeface="Century Gothic"/>
                <a:buNone/>
              </a:pPr>
              <a:r>
                <a:t/>
              </a:r>
              <a:endParaRPr b="0" i="1" sz="1800" u="none" cap="none" strike="noStrike">
                <a:solidFill>
                  <a:schemeClr val="dk1"/>
                </a:solidFill>
                <a:latin typeface="David"/>
                <a:ea typeface="David"/>
                <a:cs typeface="David"/>
                <a:sym typeface="David"/>
              </a:endParaRPr>
            </a:p>
          </p:txBody>
        </p:sp>
      </p:grpSp>
      <p:sp>
        <p:nvSpPr>
          <p:cNvPr id="307" name="Google Shape;307;p44"/>
          <p:cNvSpPr txBox="1"/>
          <p:nvPr/>
        </p:nvSpPr>
        <p:spPr>
          <a:xfrm>
            <a:off x="9479072" y="6530440"/>
            <a:ext cx="2743200"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iw-IL" sz="1200">
                <a:solidFill>
                  <a:schemeClr val="dk1"/>
                </a:solidFill>
                <a:latin typeface="David"/>
                <a:ea typeface="David"/>
                <a:cs typeface="David"/>
                <a:sym typeface="David"/>
              </a:rPr>
              <a:t>9</a:t>
            </a:r>
            <a:endParaRPr/>
          </a:p>
        </p:txBody>
      </p:sp>
      <p:grpSp>
        <p:nvGrpSpPr>
          <p:cNvPr id="308" name="Google Shape;308;p44"/>
          <p:cNvGrpSpPr/>
          <p:nvPr/>
        </p:nvGrpSpPr>
        <p:grpSpPr>
          <a:xfrm>
            <a:off x="6382612" y="736830"/>
            <a:ext cx="5673580" cy="1286103"/>
            <a:chOff x="422420" y="501805"/>
            <a:chExt cx="5673580" cy="1286103"/>
          </a:xfrm>
        </p:grpSpPr>
        <p:sp>
          <p:nvSpPr>
            <p:cNvPr id="309" name="Google Shape;309;p44"/>
            <p:cNvSpPr txBox="1"/>
            <p:nvPr/>
          </p:nvSpPr>
          <p:spPr>
            <a:xfrm>
              <a:off x="679338" y="501805"/>
              <a:ext cx="4731456" cy="596958"/>
            </a:xfrm>
            <a:prstGeom prst="rect">
              <a:avLst/>
            </a:prstGeom>
            <a:blipFill rotWithShape="1">
              <a:blip r:embed="rId8">
                <a:alphaModFix/>
              </a:blip>
              <a:stretch>
                <a:fillRect b="0" l="0" r="-1159"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iw-IL" sz="1800">
                  <a:latin typeface="Century Gothic"/>
                  <a:ea typeface="Century Gothic"/>
                  <a:cs typeface="Century Gothic"/>
                  <a:sym typeface="Century Gothic"/>
                </a:rPr>
                <a:t> </a:t>
              </a:r>
              <a:endParaRPr/>
            </a:p>
          </p:txBody>
        </p:sp>
        <p:sp>
          <p:nvSpPr>
            <p:cNvPr id="310" name="Google Shape;310;p44"/>
            <p:cNvSpPr txBox="1"/>
            <p:nvPr/>
          </p:nvSpPr>
          <p:spPr>
            <a:xfrm>
              <a:off x="5404925" y="618569"/>
              <a:ext cx="691075" cy="3814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iw-IL" sz="1800">
                  <a:solidFill>
                    <a:schemeClr val="dk1"/>
                  </a:solidFill>
                  <a:latin typeface="Century Gothic"/>
                  <a:ea typeface="Century Gothic"/>
                  <a:cs typeface="Century Gothic"/>
                  <a:sym typeface="Century Gothic"/>
                </a:rPr>
                <a:t>(5)</a:t>
              </a:r>
              <a:endParaRPr sz="1800">
                <a:solidFill>
                  <a:schemeClr val="dk1"/>
                </a:solidFill>
                <a:latin typeface="Century Gothic"/>
                <a:ea typeface="Century Gothic"/>
                <a:cs typeface="Century Gothic"/>
                <a:sym typeface="Century Gothic"/>
              </a:endParaRPr>
            </a:p>
          </p:txBody>
        </p:sp>
        <p:sp>
          <p:nvSpPr>
            <p:cNvPr id="311" name="Google Shape;311;p44"/>
            <p:cNvSpPr txBox="1"/>
            <p:nvPr/>
          </p:nvSpPr>
          <p:spPr>
            <a:xfrm>
              <a:off x="422420" y="1128921"/>
              <a:ext cx="5452059" cy="658987"/>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1800"/>
                <a:buFont typeface="Arial"/>
                <a:buNone/>
              </a:pPr>
              <a:r>
                <a:rPr lang="iw-IL" sz="1800">
                  <a:solidFill>
                    <a:schemeClr val="accent6"/>
                  </a:solidFill>
                  <a:latin typeface="David"/>
                  <a:ea typeface="David"/>
                  <a:cs typeface="David"/>
                  <a:sym typeface="David"/>
                </a:rPr>
                <a:t>חישוב רדיוס טבעת התהודה כתלות באורך הגל המרכזי, קצב חזרת הפולסים הרצוי ומקדם החבורה של החומר</a:t>
              </a:r>
              <a:endParaRPr b="0" i="0" sz="1800" u="none" cap="none" strike="noStrike">
                <a:solidFill>
                  <a:schemeClr val="accent6"/>
                </a:solidFill>
                <a:latin typeface="David"/>
                <a:ea typeface="David"/>
                <a:cs typeface="David"/>
                <a:sym typeface="David"/>
              </a:endParaRPr>
            </a:p>
          </p:txBody>
        </p:sp>
      </p:grpSp>
      <p:sp>
        <p:nvSpPr>
          <p:cNvPr id="312" name="Google Shape;312;p44"/>
          <p:cNvSpPr txBox="1"/>
          <p:nvPr/>
        </p:nvSpPr>
        <p:spPr>
          <a:xfrm>
            <a:off x="2801207" y="-87434"/>
            <a:ext cx="5838826"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iw-IL" sz="4400">
                <a:solidFill>
                  <a:schemeClr val="dk1"/>
                </a:solidFill>
                <a:latin typeface="David"/>
                <a:ea typeface="David"/>
                <a:cs typeface="David"/>
                <a:sym typeface="David"/>
              </a:rPr>
              <a:t>בדיקת קצב חזרת הפולסים </a:t>
            </a:r>
            <a:endParaRPr sz="4400">
              <a:solidFill>
                <a:schemeClr val="dk1"/>
              </a:solidFill>
              <a:latin typeface="David"/>
              <a:ea typeface="David"/>
              <a:cs typeface="David"/>
              <a:sym typeface="David"/>
            </a:endParaRPr>
          </a:p>
        </p:txBody>
      </p:sp>
    </p:spTree>
  </p:cSld>
  <p:clrMapOvr>
    <a:masterClrMapping/>
  </p:clrMapOvr>
</p:sld>
</file>

<file path=ppt/theme/theme1.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2023-06-22T05:04:37Z</dcterms:created>
  <dc:creator>Tal Haim</dc:creator>
</cp:coreProperties>
</file>